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9"/>
  </p:notesMasterIdLst>
  <p:sldIdLst>
    <p:sldId id="258" r:id="rId2"/>
    <p:sldId id="271" r:id="rId3"/>
    <p:sldId id="259" r:id="rId4"/>
    <p:sldId id="272" r:id="rId5"/>
    <p:sldId id="260" r:id="rId6"/>
    <p:sldId id="261" r:id="rId7"/>
    <p:sldId id="267" r:id="rId8"/>
    <p:sldId id="273" r:id="rId9"/>
    <p:sldId id="262" r:id="rId10"/>
    <p:sldId id="263" r:id="rId11"/>
    <p:sldId id="266" r:id="rId12"/>
    <p:sldId id="270" r:id="rId13"/>
    <p:sldId id="274" r:id="rId14"/>
    <p:sldId id="269" r:id="rId15"/>
    <p:sldId id="268" r:id="rId16"/>
    <p:sldId id="264" r:id="rId17"/>
    <p:sldId id="265" r:id="rId18"/>
  </p:sldIdLst>
  <p:sldSz cx="9144000" cy="6858000" type="screen4x3"/>
  <p:notesSz cx="6881813" cy="9296400"/>
  <p:defaultTextStyle>
    <a:defPPr>
      <a:defRPr lang="en-US"/>
    </a:defPPr>
    <a:lvl1pPr algn="l" rtl="0" eaLnBrk="0" fontAlgn="base" hangingPunct="0">
      <a:spcBef>
        <a:spcPct val="0"/>
      </a:spcBef>
      <a:spcAft>
        <a:spcPct val="0"/>
      </a:spcAft>
      <a:defRPr sz="2400" kern="1200">
        <a:solidFill>
          <a:schemeClr val="tx1"/>
        </a:solidFill>
        <a:latin typeface="Arial Narrow Bold"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Arial Narrow Bold"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Arial Narrow Bold"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Arial Narrow Bold"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Arial Narrow Bold" charset="0"/>
        <a:ea typeface="ＭＳ Ｐゴシック" charset="0"/>
        <a:cs typeface="+mn-cs"/>
      </a:defRPr>
    </a:lvl5pPr>
    <a:lvl6pPr marL="2286000" algn="l" defTabSz="457200" rtl="0" eaLnBrk="1" latinLnBrk="0" hangingPunct="1">
      <a:defRPr sz="2400" kern="1200">
        <a:solidFill>
          <a:schemeClr val="tx1"/>
        </a:solidFill>
        <a:latin typeface="Arial Narrow Bold" charset="0"/>
        <a:ea typeface="ＭＳ Ｐゴシック" charset="0"/>
        <a:cs typeface="+mn-cs"/>
      </a:defRPr>
    </a:lvl6pPr>
    <a:lvl7pPr marL="2743200" algn="l" defTabSz="457200" rtl="0" eaLnBrk="1" latinLnBrk="0" hangingPunct="1">
      <a:defRPr sz="2400" kern="1200">
        <a:solidFill>
          <a:schemeClr val="tx1"/>
        </a:solidFill>
        <a:latin typeface="Arial Narrow Bold" charset="0"/>
        <a:ea typeface="ＭＳ Ｐゴシック" charset="0"/>
        <a:cs typeface="+mn-cs"/>
      </a:defRPr>
    </a:lvl7pPr>
    <a:lvl8pPr marL="3200400" algn="l" defTabSz="457200" rtl="0" eaLnBrk="1" latinLnBrk="0" hangingPunct="1">
      <a:defRPr sz="2400" kern="1200">
        <a:solidFill>
          <a:schemeClr val="tx1"/>
        </a:solidFill>
        <a:latin typeface="Arial Narrow Bold" charset="0"/>
        <a:ea typeface="ＭＳ Ｐゴシック" charset="0"/>
        <a:cs typeface="+mn-cs"/>
      </a:defRPr>
    </a:lvl8pPr>
    <a:lvl9pPr marL="3657600" algn="l" defTabSz="457200" rtl="0" eaLnBrk="1" latinLnBrk="0" hangingPunct="1">
      <a:defRPr sz="2400" kern="1200">
        <a:solidFill>
          <a:schemeClr val="tx1"/>
        </a:solidFill>
        <a:latin typeface="Arial Narrow Bold"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D9D9D9"/>
    <a:srgbClr val="D9EAD3"/>
    <a:srgbClr val="D9E0E3"/>
    <a:srgbClr val="FFF2CC"/>
    <a:srgbClr val="F3F9FA"/>
    <a:srgbClr val="FF0000"/>
    <a:srgbClr val="9DC2FF"/>
    <a:srgbClr val="04533F"/>
    <a:srgbClr val="0403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412"/>
    <p:restoredTop sz="48052" autoAdjust="0"/>
  </p:normalViewPr>
  <p:slideViewPr>
    <p:cSldViewPr>
      <p:cViewPr varScale="1">
        <p:scale>
          <a:sx n="34" d="100"/>
          <a:sy n="34" d="100"/>
        </p:scale>
        <p:origin x="2358"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672"/>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stacked"/>
        <c:varyColors val="0"/>
        <c:ser>
          <c:idx val="0"/>
          <c:order val="0"/>
          <c:tx>
            <c:strRef>
              <c:f>Sheet1!$B$1</c:f>
              <c:strCache>
                <c:ptCount val="1"/>
                <c:pt idx="0">
                  <c:v>Not Evaluated</c:v>
                </c:pt>
              </c:strCache>
            </c:strRef>
          </c:tx>
          <c:invertIfNegative val="0"/>
          <c:dLbls>
            <c:dLbl>
              <c:idx val="2"/>
              <c:layout>
                <c:manualLayout>
                  <c:x val="-4.6956949351199158E-3"/>
                  <c:y val="8.333335156022561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FCE-478B-94A3-EA82B6A3B445}"/>
                </c:ext>
              </c:extLst>
            </c:dLbl>
            <c:spPr>
              <a:noFill/>
              <a:ln>
                <a:noFill/>
              </a:ln>
              <a:effectLst/>
            </c:spPr>
            <c:txPr>
              <a:bodyPr/>
              <a:lstStyle/>
              <a:p>
                <a:pPr>
                  <a:defRPr b="1">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Complete Streets</c:v>
                </c:pt>
                <c:pt idx="1">
                  <c:v>Int. Improvements</c:v>
                </c:pt>
                <c:pt idx="2">
                  <c:v>Bicycle/Pedestrian</c:v>
                </c:pt>
                <c:pt idx="3">
                  <c:v>Major Infrastructure</c:v>
                </c:pt>
              </c:strCache>
            </c:strRef>
          </c:cat>
          <c:val>
            <c:numRef>
              <c:f>Sheet1!$B$2:$B$5</c:f>
              <c:numCache>
                <c:formatCode>General</c:formatCode>
                <c:ptCount val="4"/>
                <c:pt idx="0">
                  <c:v>18</c:v>
                </c:pt>
                <c:pt idx="1">
                  <c:v>11</c:v>
                </c:pt>
                <c:pt idx="2">
                  <c:v>2</c:v>
                </c:pt>
                <c:pt idx="3">
                  <c:v>14</c:v>
                </c:pt>
              </c:numCache>
            </c:numRef>
          </c:val>
          <c:extLst>
            <c:ext xmlns:c16="http://schemas.microsoft.com/office/drawing/2014/chart" uri="{C3380CC4-5D6E-409C-BE32-E72D297353CC}">
              <c16:uniqueId val="{00000001-4FCE-478B-94A3-EA82B6A3B445}"/>
            </c:ext>
          </c:extLst>
        </c:ser>
        <c:ser>
          <c:idx val="1"/>
          <c:order val="1"/>
          <c:tx>
            <c:strRef>
              <c:f>Sheet1!$C$1</c:f>
              <c:strCache>
                <c:ptCount val="1"/>
                <c:pt idx="0">
                  <c:v>Already Evaluated</c:v>
                </c:pt>
              </c:strCache>
            </c:strRef>
          </c:tx>
          <c:invertIfNegative val="0"/>
          <c:dLbls>
            <c:dLbl>
              <c:idx val="2"/>
              <c:layout>
                <c:manualLayout>
                  <c:x val="-6.260926580159888E-3"/>
                  <c:y val="2.777778385340854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FCE-478B-94A3-EA82B6A3B445}"/>
                </c:ext>
              </c:extLst>
            </c:dLbl>
            <c:spPr>
              <a:noFill/>
              <a:ln>
                <a:noFill/>
              </a:ln>
              <a:effectLst/>
            </c:spPr>
            <c:txPr>
              <a:bodyPr/>
              <a:lstStyle/>
              <a:p>
                <a:pPr>
                  <a:defRPr b="1">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Complete Streets</c:v>
                </c:pt>
                <c:pt idx="1">
                  <c:v>Int. Improvements</c:v>
                </c:pt>
                <c:pt idx="2">
                  <c:v>Bicycle/Pedestrian</c:v>
                </c:pt>
                <c:pt idx="3">
                  <c:v>Major Infrastructure</c:v>
                </c:pt>
              </c:strCache>
            </c:strRef>
          </c:cat>
          <c:val>
            <c:numRef>
              <c:f>Sheet1!$C$2:$C$5</c:f>
              <c:numCache>
                <c:formatCode>General</c:formatCode>
                <c:ptCount val="4"/>
                <c:pt idx="0">
                  <c:v>7</c:v>
                </c:pt>
                <c:pt idx="1">
                  <c:v>3</c:v>
                </c:pt>
                <c:pt idx="2">
                  <c:v>1</c:v>
                </c:pt>
                <c:pt idx="3">
                  <c:v>5</c:v>
                </c:pt>
              </c:numCache>
            </c:numRef>
          </c:val>
          <c:extLst>
            <c:ext xmlns:c16="http://schemas.microsoft.com/office/drawing/2014/chart" uri="{C3380CC4-5D6E-409C-BE32-E72D297353CC}">
              <c16:uniqueId val="{00000003-4FCE-478B-94A3-EA82B6A3B445}"/>
            </c:ext>
          </c:extLst>
        </c:ser>
        <c:ser>
          <c:idx val="2"/>
          <c:order val="2"/>
          <c:tx>
            <c:strRef>
              <c:f>Sheet1!$D$1</c:f>
              <c:strCache>
                <c:ptCount val="1"/>
                <c:pt idx="0">
                  <c:v>Evaluate in 2018</c:v>
                </c:pt>
              </c:strCache>
            </c:strRef>
          </c:tx>
          <c:invertIfNegative val="0"/>
          <c:dLbls>
            <c:dLbl>
              <c:idx val="2"/>
              <c:delete val="1"/>
              <c:extLst>
                <c:ext xmlns:c15="http://schemas.microsoft.com/office/drawing/2012/chart" uri="{CE6537A1-D6FC-4f65-9D91-7224C49458BB}"/>
                <c:ext xmlns:c16="http://schemas.microsoft.com/office/drawing/2014/chart" uri="{C3380CC4-5D6E-409C-BE32-E72D297353CC}">
                  <c16:uniqueId val="{00000004-4FCE-478B-94A3-EA82B6A3B445}"/>
                </c:ext>
              </c:extLst>
            </c:dLbl>
            <c:dLbl>
              <c:idx val="3"/>
              <c:delete val="1"/>
              <c:extLst>
                <c:ext xmlns:c15="http://schemas.microsoft.com/office/drawing/2012/chart" uri="{CE6537A1-D6FC-4f65-9D91-7224C49458BB}"/>
                <c:ext xmlns:c16="http://schemas.microsoft.com/office/drawing/2014/chart" uri="{C3380CC4-5D6E-409C-BE32-E72D297353CC}">
                  <c16:uniqueId val="{00000005-4FCE-478B-94A3-EA82B6A3B445}"/>
                </c:ext>
              </c:extLst>
            </c:dLbl>
            <c:spPr>
              <a:noFill/>
              <a:ln>
                <a:noFill/>
              </a:ln>
              <a:effectLst/>
            </c:spPr>
            <c:txPr>
              <a:bodyPr/>
              <a:lstStyle/>
              <a:p>
                <a:pPr>
                  <a:defRPr b="1">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Complete Streets</c:v>
                </c:pt>
                <c:pt idx="1">
                  <c:v>Int. Improvements</c:v>
                </c:pt>
                <c:pt idx="2">
                  <c:v>Bicycle/Pedestrian</c:v>
                </c:pt>
                <c:pt idx="3">
                  <c:v>Major Infrastructure</c:v>
                </c:pt>
              </c:strCache>
            </c:strRef>
          </c:cat>
          <c:val>
            <c:numRef>
              <c:f>Sheet1!$D$2:$D$5</c:f>
              <c:numCache>
                <c:formatCode>General</c:formatCode>
                <c:ptCount val="4"/>
                <c:pt idx="0">
                  <c:v>7</c:v>
                </c:pt>
                <c:pt idx="1">
                  <c:v>2</c:v>
                </c:pt>
                <c:pt idx="2">
                  <c:v>0</c:v>
                </c:pt>
                <c:pt idx="3">
                  <c:v>0</c:v>
                </c:pt>
              </c:numCache>
            </c:numRef>
          </c:val>
          <c:extLst>
            <c:ext xmlns:c16="http://schemas.microsoft.com/office/drawing/2014/chart" uri="{C3380CC4-5D6E-409C-BE32-E72D297353CC}">
              <c16:uniqueId val="{00000006-4FCE-478B-94A3-EA82B6A3B445}"/>
            </c:ext>
          </c:extLst>
        </c:ser>
        <c:dLbls>
          <c:showLegendKey val="0"/>
          <c:showVal val="1"/>
          <c:showCatName val="0"/>
          <c:showSerName val="0"/>
          <c:showPercent val="0"/>
          <c:showBubbleSize val="0"/>
        </c:dLbls>
        <c:gapWidth val="75"/>
        <c:overlap val="100"/>
        <c:axId val="11505664"/>
        <c:axId val="11507200"/>
      </c:barChart>
      <c:catAx>
        <c:axId val="11505664"/>
        <c:scaling>
          <c:orientation val="minMax"/>
        </c:scaling>
        <c:delete val="0"/>
        <c:axPos val="b"/>
        <c:numFmt formatCode="General" sourceLinked="0"/>
        <c:majorTickMark val="none"/>
        <c:minorTickMark val="none"/>
        <c:tickLblPos val="nextTo"/>
        <c:crossAx val="11507200"/>
        <c:crosses val="autoZero"/>
        <c:auto val="1"/>
        <c:lblAlgn val="ctr"/>
        <c:lblOffset val="100"/>
        <c:noMultiLvlLbl val="0"/>
      </c:catAx>
      <c:valAx>
        <c:axId val="11507200"/>
        <c:scaling>
          <c:orientation val="minMax"/>
        </c:scaling>
        <c:delete val="0"/>
        <c:axPos val="l"/>
        <c:numFmt formatCode="General" sourceLinked="1"/>
        <c:majorTickMark val="none"/>
        <c:minorTickMark val="none"/>
        <c:tickLblPos val="nextTo"/>
        <c:crossAx val="11505664"/>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2982119"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2446" tIns="46223" rIns="92446" bIns="46223" numCol="1" anchor="t" anchorCtr="0" compatLnSpc="1">
            <a:prstTxWarp prst="textNoShape">
              <a:avLst/>
            </a:prstTxWarp>
          </a:bodyPr>
          <a:lstStyle>
            <a:lvl1pPr>
              <a:defRPr sz="1200"/>
            </a:lvl1pPr>
          </a:lstStyle>
          <a:p>
            <a:endParaRPr lang="en-US"/>
          </a:p>
        </p:txBody>
      </p:sp>
      <p:sp>
        <p:nvSpPr>
          <p:cNvPr id="44035" name="Rectangle 3"/>
          <p:cNvSpPr>
            <a:spLocks noGrp="1" noChangeArrowheads="1"/>
          </p:cNvSpPr>
          <p:nvPr>
            <p:ph type="dt" idx="1"/>
          </p:nvPr>
        </p:nvSpPr>
        <p:spPr bwMode="auto">
          <a:xfrm>
            <a:off x="3899694" y="0"/>
            <a:ext cx="2982119"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2446" tIns="46223" rIns="92446" bIns="46223" numCol="1" anchor="t" anchorCtr="0" compatLnSpc="1">
            <a:prstTxWarp prst="textNoShape">
              <a:avLst/>
            </a:prstTxWarp>
          </a:bodyPr>
          <a:lstStyle>
            <a:lvl1pPr algn="r">
              <a:defRPr sz="1200"/>
            </a:lvl1pPr>
          </a:lstStyle>
          <a:p>
            <a:endParaRPr lang="en-US"/>
          </a:p>
        </p:txBody>
      </p:sp>
      <p:sp>
        <p:nvSpPr>
          <p:cNvPr id="44036" name="Rectangle 4"/>
          <p:cNvSpPr>
            <a:spLocks noGrp="1" noRot="1" noChangeAspect="1" noChangeArrowheads="1" noTextEdit="1"/>
          </p:cNvSpPr>
          <p:nvPr>
            <p:ph type="sldImg" idx="2"/>
          </p:nvPr>
        </p:nvSpPr>
        <p:spPr bwMode="auto">
          <a:xfrm>
            <a:off x="1117600" y="696913"/>
            <a:ext cx="4648200" cy="34861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4037" name="Rectangle 5"/>
          <p:cNvSpPr>
            <a:spLocks noGrp="1" noChangeArrowheads="1"/>
          </p:cNvSpPr>
          <p:nvPr>
            <p:ph type="body" sz="quarter" idx="3"/>
          </p:nvPr>
        </p:nvSpPr>
        <p:spPr bwMode="auto">
          <a:xfrm>
            <a:off x="917575" y="4415790"/>
            <a:ext cx="5046663" cy="41833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2446" tIns="46223" rIns="92446" bIns="46223"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4038" name="Rectangle 6"/>
          <p:cNvSpPr>
            <a:spLocks noGrp="1" noChangeArrowheads="1"/>
          </p:cNvSpPr>
          <p:nvPr>
            <p:ph type="ftr" sz="quarter" idx="4"/>
          </p:nvPr>
        </p:nvSpPr>
        <p:spPr bwMode="auto">
          <a:xfrm>
            <a:off x="0" y="8831580"/>
            <a:ext cx="2982119"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2446" tIns="46223" rIns="92446" bIns="46223" numCol="1" anchor="b" anchorCtr="0" compatLnSpc="1">
            <a:prstTxWarp prst="textNoShape">
              <a:avLst/>
            </a:prstTxWarp>
          </a:bodyPr>
          <a:lstStyle>
            <a:lvl1pPr>
              <a:defRPr sz="1200"/>
            </a:lvl1pPr>
          </a:lstStyle>
          <a:p>
            <a:endParaRPr lang="en-US"/>
          </a:p>
        </p:txBody>
      </p:sp>
      <p:sp>
        <p:nvSpPr>
          <p:cNvPr id="44039" name="Rectangle 7"/>
          <p:cNvSpPr>
            <a:spLocks noGrp="1" noChangeArrowheads="1"/>
          </p:cNvSpPr>
          <p:nvPr>
            <p:ph type="sldNum" sz="quarter" idx="5"/>
          </p:nvPr>
        </p:nvSpPr>
        <p:spPr bwMode="auto">
          <a:xfrm>
            <a:off x="3899694" y="8831580"/>
            <a:ext cx="2982119"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2446" tIns="46223" rIns="92446" bIns="46223" numCol="1" anchor="b" anchorCtr="0" compatLnSpc="1">
            <a:prstTxWarp prst="textNoShape">
              <a:avLst/>
            </a:prstTxWarp>
          </a:bodyPr>
          <a:lstStyle>
            <a:lvl1pPr algn="r">
              <a:defRPr sz="1200"/>
            </a:lvl1pPr>
          </a:lstStyle>
          <a:p>
            <a:fld id="{2BD9A9D9-7504-0846-844A-2713476CE3E1}" type="slidenum">
              <a:rPr lang="en-US"/>
              <a:pPr/>
              <a:t>‹#›</a:t>
            </a:fld>
            <a:endParaRPr lang="en-US"/>
          </a:p>
        </p:txBody>
      </p:sp>
    </p:spTree>
    <p:extLst>
      <p:ext uri="{BB962C8B-B14F-4D97-AF65-F5344CB8AC3E}">
        <p14:creationId xmlns:p14="http://schemas.microsoft.com/office/powerpoint/2010/main" val="277548235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charset="0"/>
        <a:ea typeface="ＭＳ Ｐゴシック" charset="0"/>
        <a:cs typeface="+mn-cs"/>
      </a:defRPr>
    </a:lvl1pPr>
    <a:lvl2pPr marL="457200" algn="l" rtl="0" fontAlgn="base">
      <a:spcBef>
        <a:spcPct val="30000"/>
      </a:spcBef>
      <a:spcAft>
        <a:spcPct val="0"/>
      </a:spcAft>
      <a:defRPr sz="1200" kern="1200">
        <a:solidFill>
          <a:schemeClr val="tx1"/>
        </a:solidFill>
        <a:latin typeface="Times" charset="0"/>
        <a:ea typeface="ＭＳ Ｐゴシック" charset="0"/>
        <a:cs typeface="+mn-cs"/>
      </a:defRPr>
    </a:lvl2pPr>
    <a:lvl3pPr marL="914400" algn="l" rtl="0" fontAlgn="base">
      <a:spcBef>
        <a:spcPct val="30000"/>
      </a:spcBef>
      <a:spcAft>
        <a:spcPct val="0"/>
      </a:spcAft>
      <a:defRPr sz="1200" kern="1200">
        <a:solidFill>
          <a:schemeClr val="tx1"/>
        </a:solidFill>
        <a:latin typeface="Times" charset="0"/>
        <a:ea typeface="ＭＳ Ｐゴシック" charset="0"/>
        <a:cs typeface="+mn-cs"/>
      </a:defRPr>
    </a:lvl3pPr>
    <a:lvl4pPr marL="1371600" algn="l" rtl="0" fontAlgn="base">
      <a:spcBef>
        <a:spcPct val="30000"/>
      </a:spcBef>
      <a:spcAft>
        <a:spcPct val="0"/>
      </a:spcAft>
      <a:defRPr sz="1200" kern="1200">
        <a:solidFill>
          <a:schemeClr val="tx1"/>
        </a:solidFill>
        <a:latin typeface="Times" charset="0"/>
        <a:ea typeface="ＭＳ Ｐゴシック" charset="0"/>
        <a:cs typeface="+mn-cs"/>
      </a:defRPr>
    </a:lvl4pPr>
    <a:lvl5pPr marL="1828800" algn="l" rtl="0" fontAlgn="base">
      <a:spcBef>
        <a:spcPct val="30000"/>
      </a:spcBef>
      <a:spcAft>
        <a:spcPct val="0"/>
      </a:spcAft>
      <a:defRPr sz="1200" kern="1200">
        <a:solidFill>
          <a:schemeClr val="tx1"/>
        </a:solidFill>
        <a:latin typeface="Times"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Adjustment Talking Points:</a:t>
            </a:r>
          </a:p>
          <a:p>
            <a:endParaRPr lang="en-US" dirty="0"/>
          </a:p>
          <a:p>
            <a:pPr marL="173336" indent="-173336">
              <a:buFontTx/>
              <a:buChar char="-"/>
            </a:pPr>
            <a:r>
              <a:rPr lang="en-US" dirty="0"/>
              <a:t>Two tables – focus on the simplified table</a:t>
            </a:r>
          </a:p>
          <a:p>
            <a:pPr marL="173336" indent="-173336">
              <a:buFontTx/>
              <a:buChar char="-"/>
            </a:pPr>
            <a:r>
              <a:rPr lang="en-US" dirty="0"/>
              <a:t>All changes qualify as adjustments</a:t>
            </a:r>
          </a:p>
          <a:p>
            <a:pPr marL="173336" indent="-173336">
              <a:buFontTx/>
              <a:buChar char="-"/>
            </a:pPr>
            <a:r>
              <a:rPr lang="en-US" dirty="0"/>
              <a:t>All take</a:t>
            </a:r>
            <a:r>
              <a:rPr lang="en-US" baseline="0" dirty="0"/>
              <a:t> place in 2018, in 5307 funding program and relate to MWRTA projects</a:t>
            </a:r>
          </a:p>
          <a:p>
            <a:pPr marL="173336" indent="-173336">
              <a:buFontTx/>
              <a:buChar char="-"/>
            </a:pPr>
            <a:r>
              <a:rPr lang="en-US" baseline="0" dirty="0"/>
              <a:t>Describe table</a:t>
            </a:r>
          </a:p>
          <a:p>
            <a:pPr marL="173336" indent="-173336">
              <a:buFontTx/>
              <a:buChar char="-"/>
            </a:pPr>
            <a:r>
              <a:rPr lang="en-US" baseline="0" dirty="0"/>
              <a:t>My understanding is that the changes in funding that you see are, in large part, the result of an audit MWRTA underwent, and as a result, they had to shift 5307 funds from capital projects to operating projects. So, you see the first 3 projects listed in the table that are effected by the adjustment increasing in funding.</a:t>
            </a:r>
          </a:p>
          <a:p>
            <a:pPr marL="173336" indent="-173336">
              <a:buFontTx/>
              <a:buChar char="-"/>
            </a:pPr>
            <a:endParaRPr lang="en-US" baseline="0" dirty="0"/>
          </a:p>
          <a:p>
            <a:pPr marL="173336" indent="-173336">
              <a:buFontTx/>
              <a:buChar char="-"/>
            </a:pPr>
            <a:r>
              <a:rPr lang="en-US" baseline="0" dirty="0"/>
              <a:t>Two other specific adjustments in the table are in the first row (the intermodal transit terminal project) and in the last row (the mobility management project)</a:t>
            </a:r>
          </a:p>
          <a:p>
            <a:pPr marL="635565" lvl="1" indent="-173336">
              <a:buFontTx/>
              <a:buChar char="-"/>
            </a:pPr>
            <a:r>
              <a:rPr lang="en-US" baseline="0" dirty="0"/>
              <a:t>For the intermodal transit terminal project in the first row, this project is also receiving new funding from about 190,000 in carryover funds from FFY 2017 as well as about $5,000 in local funds</a:t>
            </a:r>
          </a:p>
          <a:p>
            <a:pPr marL="635565" lvl="1" indent="-173336">
              <a:buFontTx/>
              <a:buChar char="-"/>
            </a:pPr>
            <a:r>
              <a:rPr lang="en-US" baseline="0" dirty="0"/>
              <a:t>For the mobility management project in the last row, this is actually being removed from FFY 2018 and the work is being funded with a FFY 2017 grant. So the work is still being done, it’s just not listed in the 2018 element of the TIP.</a:t>
            </a:r>
          </a:p>
          <a:p>
            <a:pPr marL="173336" indent="-173336">
              <a:buFontTx/>
              <a:buChar char="-"/>
            </a:pPr>
            <a:endParaRPr lang="en-US" baseline="0" dirty="0"/>
          </a:p>
          <a:p>
            <a:pPr marL="173336" indent="-173336">
              <a:buFontTx/>
              <a:buChar char="-"/>
            </a:pPr>
            <a:endParaRPr lang="en-US" baseline="0" dirty="0"/>
          </a:p>
          <a:p>
            <a:pPr marL="173336" indent="-173336">
              <a:buFontTx/>
              <a:buChar char="-"/>
            </a:pPr>
            <a:r>
              <a:rPr lang="en-US" baseline="0" dirty="0"/>
              <a:t>Overall – you can see in the total rows at the bottom that 5307 funding in FFY 2018 and total transit funding in FFY 2018 is increasing by about $895,000.</a:t>
            </a:r>
          </a:p>
          <a:p>
            <a:pPr marL="173336" indent="-173336">
              <a:buFontTx/>
              <a:buChar char="-"/>
            </a:pPr>
            <a:endParaRPr lang="en-US" baseline="0" dirty="0"/>
          </a:p>
          <a:p>
            <a:endParaRPr lang="en-US" baseline="0" dirty="0"/>
          </a:p>
          <a:p>
            <a:pPr marL="635565" lvl="1" indent="-173336">
              <a:buFontTx/>
              <a:buChar char="-"/>
            </a:pPr>
            <a:endParaRPr lang="en-US" baseline="0" dirty="0"/>
          </a:p>
          <a:p>
            <a:pPr marL="173336" indent="-173336">
              <a:buFontTx/>
              <a:buChar char="-"/>
            </a:pPr>
            <a:endParaRPr lang="en-US" dirty="0"/>
          </a:p>
        </p:txBody>
      </p:sp>
      <p:sp>
        <p:nvSpPr>
          <p:cNvPr id="4" name="Slide Number Placeholder 3"/>
          <p:cNvSpPr>
            <a:spLocks noGrp="1"/>
          </p:cNvSpPr>
          <p:nvPr>
            <p:ph type="sldNum" sz="quarter" idx="10"/>
          </p:nvPr>
        </p:nvSpPr>
        <p:spPr/>
        <p:txBody>
          <a:bodyPr/>
          <a:lstStyle/>
          <a:p>
            <a:fld id="{2BD9A9D9-7504-0846-844A-2713476CE3E1}" type="slidenum">
              <a:rPr lang="en-US" smtClean="0"/>
              <a:pPr/>
              <a:t>1</a:t>
            </a:fld>
            <a:endParaRPr lang="en-US"/>
          </a:p>
        </p:txBody>
      </p:sp>
    </p:spTree>
    <p:extLst>
      <p:ext uri="{BB962C8B-B14F-4D97-AF65-F5344CB8AC3E}">
        <p14:creationId xmlns:p14="http://schemas.microsoft.com/office/powerpoint/2010/main" val="37324287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touched on the type of change simply related to clarifying the scoring methodology, but as I worked on this</a:t>
            </a:r>
            <a:r>
              <a:rPr lang="en-US" baseline="0" dirty="0"/>
              <a:t> with MPO and MAPC staff, it became clear that some additional substantive updates to criteria and point scales made sense to undertake this year. In addition to working with the evaluation team to write an evaluation methodology, I asked them to think about short and long term improvements to the criteria. These updates to Safety, Equity, and Economic Vitality are what we thought made sense to undertake this year – </a:t>
            </a:r>
          </a:p>
          <a:p>
            <a:endParaRPr lang="en-US" baseline="0" dirty="0"/>
          </a:p>
          <a:p>
            <a:r>
              <a:rPr lang="en-US" baseline="0" dirty="0"/>
              <a:t>- </a:t>
            </a:r>
            <a:r>
              <a:rPr lang="en-US" b="1" baseline="0" dirty="0"/>
              <a:t>Safety</a:t>
            </a:r>
            <a:r>
              <a:rPr lang="en-US" baseline="0" dirty="0"/>
              <a:t> – I’m going to make Mark Abbott answer all the hard questions about this - </a:t>
            </a:r>
            <a:r>
              <a:rPr lang="en-US" dirty="0"/>
              <a:t>Crashes used to be scored with an Equivalent Property Damage Only (EPDO) Index (Crash Severity) as well as an EPDO rate (per MVMT) (Crash Severity Rate). We found that the EPDO rate didn't do a good job of accounting for the differences in number of crashes for corridor projects versus intersection projects. Using one EPDO rate point scale resulted in overall lower scores for this criteria for intersection projects, since corridor projects have the potential to have many more crashes over a larger project area.</a:t>
            </a:r>
          </a:p>
          <a:p>
            <a:br>
              <a:rPr lang="en-US" dirty="0"/>
            </a:br>
            <a:r>
              <a:rPr lang="en-US" dirty="0"/>
              <a:t>For this reason, as well as wanting to better align the MPO's criteria with how </a:t>
            </a:r>
            <a:r>
              <a:rPr lang="en-US" dirty="0" err="1"/>
              <a:t>MassDOT</a:t>
            </a:r>
            <a:r>
              <a:rPr lang="en-US" dirty="0"/>
              <a:t> measures safety, we are proposing to replace the EPDO rate measure with two separate measures - an intersection crash rate and a corridor crash rate. The point scales are based on average crash rates in the Boston MPO region and align with </a:t>
            </a:r>
            <a:r>
              <a:rPr lang="en-US" dirty="0" err="1"/>
              <a:t>MassDOT</a:t>
            </a:r>
            <a:r>
              <a:rPr lang="en-US" dirty="0"/>
              <a:t> District crash data. The point scales would also be separated for signalized versus </a:t>
            </a:r>
            <a:r>
              <a:rPr lang="en-US" dirty="0" err="1"/>
              <a:t>unsignalized</a:t>
            </a:r>
            <a:r>
              <a:rPr lang="en-US" dirty="0"/>
              <a:t> intersections and functional class for corridors.</a:t>
            </a:r>
          </a:p>
          <a:p>
            <a:endParaRPr lang="en-US" dirty="0"/>
          </a:p>
          <a:p>
            <a:pPr marL="173336" indent="-173336">
              <a:buFontTx/>
              <a:buChar char="-"/>
            </a:pPr>
            <a:r>
              <a:rPr lang="en-US" b="1" dirty="0"/>
              <a:t>Equity - </a:t>
            </a:r>
            <a:r>
              <a:rPr lang="en-US" dirty="0"/>
              <a:t>Under the old approach, projects would only receive points if the percentage of the protected population within a 1/2 mile radius of the project area exceeded the regional average AND if there were at least 200 individuals meeting the definition of the protected population. The change we're proposing is to stop using this minimum population requirement. </a:t>
            </a:r>
          </a:p>
          <a:p>
            <a:pPr marL="173336" indent="-173336">
              <a:buFontTx/>
              <a:buChar char="-"/>
            </a:pPr>
            <a:endParaRPr lang="en-US" dirty="0"/>
          </a:p>
          <a:p>
            <a:pPr marL="173336" indent="-173336">
              <a:buFontTx/>
              <a:buChar char="-"/>
            </a:pPr>
            <a:r>
              <a:rPr lang="en-US" b="1" dirty="0"/>
              <a:t>Economic Vitality </a:t>
            </a:r>
            <a:r>
              <a:rPr lang="en-US" dirty="0"/>
              <a:t>- Under the old scoring for Serves Targeted Development Site, we used to assign 2 points for new transit access, 1 point for improved transit access, and 1 point each for providing bike access, </a:t>
            </a:r>
            <a:r>
              <a:rPr lang="en-US" dirty="0" err="1"/>
              <a:t>ped</a:t>
            </a:r>
            <a:r>
              <a:rPr lang="en-US" dirty="0"/>
              <a:t> access, or improving road access. The change that's proposed would assign equal weight to all improvements to non-motorized modes by giving 2 points for NEW transit, bike, or </a:t>
            </a:r>
            <a:r>
              <a:rPr lang="en-US" dirty="0" err="1"/>
              <a:t>ped</a:t>
            </a:r>
            <a:r>
              <a:rPr lang="en-US" dirty="0"/>
              <a:t> access, and 1 point for IMPROVED transit, bike, or </a:t>
            </a:r>
            <a:r>
              <a:rPr lang="en-US" dirty="0" err="1"/>
              <a:t>ped</a:t>
            </a:r>
            <a:r>
              <a:rPr lang="en-US" dirty="0"/>
              <a:t> access. 1 point would continue to be assigned for improving road access. </a:t>
            </a:r>
          </a:p>
          <a:p>
            <a:endParaRPr lang="en-US" dirty="0"/>
          </a:p>
          <a:p>
            <a:r>
              <a:rPr lang="en-US" i="1" dirty="0"/>
              <a:t>Focus on why this change was made</a:t>
            </a:r>
          </a:p>
          <a:p>
            <a:endParaRPr lang="en-US" dirty="0"/>
          </a:p>
          <a:p>
            <a:r>
              <a:rPr lang="en-US" i="1" dirty="0"/>
              <a:t>Just focus on why </a:t>
            </a:r>
            <a:r>
              <a:rPr lang="mr-IN" i="1" dirty="0"/>
              <a:t>–</a:t>
            </a:r>
            <a:r>
              <a:rPr lang="en-US" i="1" dirty="0"/>
              <a:t> why did I make changes?</a:t>
            </a:r>
          </a:p>
          <a:p>
            <a:r>
              <a:rPr lang="en-US" i="1" dirty="0"/>
              <a:t>Go</a:t>
            </a:r>
            <a:r>
              <a:rPr lang="en-US" i="1" baseline="0" dirty="0"/>
              <a:t> into detail on one specific example</a:t>
            </a:r>
            <a:endParaRPr lang="en-US" i="1" dirty="0"/>
          </a:p>
          <a:p>
            <a:r>
              <a:rPr lang="en-US" i="1" dirty="0"/>
              <a:t>If people care about details,</a:t>
            </a:r>
            <a:r>
              <a:rPr lang="en-US" i="1" baseline="0" dirty="0"/>
              <a:t> happy to talk to them</a:t>
            </a:r>
          </a:p>
          <a:p>
            <a:r>
              <a:rPr lang="en-US" i="1" baseline="0" dirty="0"/>
              <a:t>Impact is minor </a:t>
            </a:r>
            <a:r>
              <a:rPr lang="mr-IN" i="1" baseline="0" dirty="0"/>
              <a:t>–</a:t>
            </a:r>
            <a:r>
              <a:rPr lang="en-US" i="1" baseline="0" dirty="0"/>
              <a:t> important internally to have more robust and repeatable process</a:t>
            </a:r>
          </a:p>
          <a:p>
            <a:endParaRPr lang="en-US" dirty="0"/>
          </a:p>
        </p:txBody>
      </p:sp>
      <p:sp>
        <p:nvSpPr>
          <p:cNvPr id="4" name="Slide Number Placeholder 3"/>
          <p:cNvSpPr>
            <a:spLocks noGrp="1"/>
          </p:cNvSpPr>
          <p:nvPr>
            <p:ph type="sldNum" sz="quarter" idx="10"/>
          </p:nvPr>
        </p:nvSpPr>
        <p:spPr/>
        <p:txBody>
          <a:bodyPr/>
          <a:lstStyle/>
          <a:p>
            <a:fld id="{2BD9A9D9-7504-0846-844A-2713476CE3E1}" type="slidenum">
              <a:rPr lang="en-US" smtClean="0"/>
              <a:pPr/>
              <a:t>10</a:t>
            </a:fld>
            <a:endParaRPr lang="en-US"/>
          </a:p>
        </p:txBody>
      </p:sp>
    </p:spTree>
    <p:extLst>
      <p:ext uri="{BB962C8B-B14F-4D97-AF65-F5344CB8AC3E}">
        <p14:creationId xmlns:p14="http://schemas.microsoft.com/office/powerpoint/2010/main" val="3736129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Maybe just focus on the scoring table here and talk about minimal changes</a:t>
            </a:r>
          </a:p>
          <a:p>
            <a:endParaRPr lang="en-US" dirty="0"/>
          </a:p>
          <a:p>
            <a:pPr marL="173336" indent="-173336">
              <a:buFontTx/>
              <a:buChar char="-"/>
            </a:pPr>
            <a:r>
              <a:rPr lang="en-US" dirty="0"/>
              <a:t>In terms of results, going through the process of more clearly defining a methodology for each criteria and the specific data and information needed to score a project in each area, has helped enhance the already robust TIP evaluation criteria that we had</a:t>
            </a:r>
          </a:p>
          <a:p>
            <a:pPr marL="0" indent="0">
              <a:buFontTx/>
              <a:buNone/>
            </a:pPr>
            <a:endParaRPr lang="en-US" dirty="0"/>
          </a:p>
          <a:p>
            <a:pPr marL="630536" marR="0" lvl="1" indent="-173336" algn="l" defTabSz="914400" rtl="0" eaLnBrk="1" fontAlgn="base" latinLnBrk="0" hangingPunct="1">
              <a:lnSpc>
                <a:spcPct val="100000"/>
              </a:lnSpc>
              <a:spcBef>
                <a:spcPct val="30000"/>
              </a:spcBef>
              <a:spcAft>
                <a:spcPct val="0"/>
              </a:spcAft>
              <a:buClrTx/>
              <a:buSzTx/>
              <a:buFontTx/>
              <a:buChar char="-"/>
              <a:tabLst/>
              <a:defRPr/>
            </a:pPr>
            <a:r>
              <a:rPr lang="en-US" i="1" dirty="0"/>
              <a:t>IF NEEDED – 15 data sources, 300+ data fields</a:t>
            </a:r>
          </a:p>
          <a:p>
            <a:pPr marL="0" indent="0">
              <a:buFontTx/>
              <a:buNone/>
            </a:pPr>
            <a:endParaRPr lang="en-US" dirty="0"/>
          </a:p>
          <a:p>
            <a:pPr marL="173336" indent="-173336">
              <a:buFontTx/>
              <a:buChar char="-"/>
            </a:pPr>
            <a:r>
              <a:rPr lang="en-US" dirty="0"/>
              <a:t>It’s also helped us clarify for project proponents the exact data and information that we need in order to accurately score a project. The project proponent questionnaire has aligned the scoring criteria adopted in 2016 with the questions we ask proponents that used to be on the online TIP database.</a:t>
            </a:r>
          </a:p>
          <a:p>
            <a:pPr marL="173336" indent="-173336">
              <a:buFontTx/>
              <a:buChar char="-"/>
            </a:pPr>
            <a:endParaRPr lang="en-US" dirty="0"/>
          </a:p>
          <a:p>
            <a:pPr marL="173336" indent="-173336">
              <a:buFontTx/>
              <a:buChar char="-"/>
            </a:pPr>
            <a:r>
              <a:rPr lang="en-US" dirty="0"/>
              <a:t>Both of these things have helped create a reorganized online TIP database as well as a simplified and more useful internal TIP project tracking database. </a:t>
            </a:r>
          </a:p>
          <a:p>
            <a:pPr marL="0" indent="0">
              <a:buFontTx/>
              <a:buNone/>
            </a:pPr>
            <a:endParaRPr lang="en-US" dirty="0"/>
          </a:p>
          <a:p>
            <a:pPr marL="173336" indent="-173336">
              <a:buFontTx/>
              <a:buChar char="-"/>
            </a:pPr>
            <a:r>
              <a:rPr lang="en-US" dirty="0"/>
              <a:t>The changes to the actual criteria, such as the safety, equity, and economic vitality changes, will make it so that our criteria aligns better with </a:t>
            </a:r>
            <a:r>
              <a:rPr lang="en-US" dirty="0" err="1"/>
              <a:t>MassDOT</a:t>
            </a:r>
            <a:r>
              <a:rPr lang="en-US" dirty="0"/>
              <a:t> measures, federal guidance, and MPO goals and objectives in the LRTP. And, as you can see in Table 3 [HOLD UP TABLE] the impacts to project scores are minimal - </a:t>
            </a:r>
          </a:p>
          <a:p>
            <a:pPr marL="173336" indent="-173336">
              <a:buFontTx/>
              <a:buChar char="-"/>
            </a:pPr>
            <a:endParaRPr lang="en-US" dirty="0"/>
          </a:p>
          <a:p>
            <a:pPr marL="635565" lvl="1" indent="-173336" defTabSz="924458">
              <a:buFontTx/>
              <a:buChar char="-"/>
            </a:pPr>
            <a:r>
              <a:rPr lang="en-US" dirty="0"/>
              <a:t>Most overall scores increased between 1-4 points, two project scores stayed the same, and one project score decreased by one point</a:t>
            </a:r>
            <a:r>
              <a:rPr lang="en-US" baseline="0" dirty="0"/>
              <a:t> due to a decrease in the crash rate score (compared to the previous EPDO rate score)</a:t>
            </a:r>
            <a:r>
              <a:rPr lang="en-US" dirty="0"/>
              <a:t> </a:t>
            </a:r>
          </a:p>
          <a:p>
            <a:pPr marL="462229" lvl="1"/>
            <a:endParaRPr lang="en-US" dirty="0"/>
          </a:p>
          <a:p>
            <a:r>
              <a:rPr lang="en-US" i="1" dirty="0"/>
              <a:t> - </a:t>
            </a:r>
            <a:r>
              <a:rPr lang="en-US" i="0" dirty="0"/>
              <a:t>IN SUM </a:t>
            </a:r>
            <a:r>
              <a:rPr lang="en-US" i="1" dirty="0"/>
              <a:t>– </a:t>
            </a:r>
            <a:r>
              <a:rPr lang="en-US" i="0" dirty="0"/>
              <a:t>End result is that these changes will result in more transparent, repeatable, and clearer process that is better aligned with how </a:t>
            </a:r>
            <a:r>
              <a:rPr lang="en-US" i="0" dirty="0" err="1"/>
              <a:t>MassDOT</a:t>
            </a:r>
            <a:r>
              <a:rPr lang="en-US" i="0" dirty="0"/>
              <a:t> measures things, federal guidance and MPO goals and objectives</a:t>
            </a:r>
            <a:endParaRPr lang="en-US" i="1" dirty="0"/>
          </a:p>
          <a:p>
            <a:endParaRPr lang="en-US" i="1" dirty="0"/>
          </a:p>
          <a:p>
            <a:r>
              <a:rPr lang="en-US" i="1" dirty="0"/>
              <a:t>These results reflect what we were originally hoping to accomplish. From going through the process we did – the changes we made accomplished our original goals </a:t>
            </a:r>
          </a:p>
        </p:txBody>
      </p:sp>
      <p:sp>
        <p:nvSpPr>
          <p:cNvPr id="4" name="Slide Number Placeholder 3"/>
          <p:cNvSpPr>
            <a:spLocks noGrp="1"/>
          </p:cNvSpPr>
          <p:nvPr>
            <p:ph type="sldNum" sz="quarter" idx="10"/>
          </p:nvPr>
        </p:nvSpPr>
        <p:spPr/>
        <p:txBody>
          <a:bodyPr/>
          <a:lstStyle/>
          <a:p>
            <a:fld id="{2BD9A9D9-7504-0846-844A-2713476CE3E1}" type="slidenum">
              <a:rPr lang="en-US" smtClean="0"/>
              <a:pPr/>
              <a:t>11</a:t>
            </a:fld>
            <a:endParaRPr lang="en-US"/>
          </a:p>
        </p:txBody>
      </p:sp>
    </p:spTree>
    <p:extLst>
      <p:ext uri="{BB962C8B-B14F-4D97-AF65-F5344CB8AC3E}">
        <p14:creationId xmlns:p14="http://schemas.microsoft.com/office/powerpoint/2010/main" val="42858231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D9A9D9-7504-0846-844A-2713476CE3E1}" type="slidenum">
              <a:rPr lang="en-US" smtClean="0"/>
              <a:pPr/>
              <a:t>12</a:t>
            </a:fld>
            <a:endParaRPr lang="en-US"/>
          </a:p>
        </p:txBody>
      </p:sp>
    </p:spTree>
    <p:extLst>
      <p:ext uri="{BB962C8B-B14F-4D97-AF65-F5344CB8AC3E}">
        <p14:creationId xmlns:p14="http://schemas.microsoft.com/office/powerpoint/2010/main" val="14952521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DESCRIBE TABLES</a:t>
            </a:r>
          </a:p>
          <a:p>
            <a:endParaRPr lang="en-US" dirty="0"/>
          </a:p>
          <a:p>
            <a:r>
              <a:rPr lang="en-US" dirty="0"/>
              <a:t>1. Table 1: Table of Programmed</a:t>
            </a:r>
            <a:r>
              <a:rPr lang="en-US" baseline="0" dirty="0"/>
              <a:t> projects – Current TIP – projects programmed with MPO target funds (regionally prioritized projects), organized by programming year.</a:t>
            </a:r>
          </a:p>
          <a:p>
            <a:endParaRPr lang="en-US" baseline="0" dirty="0"/>
          </a:p>
          <a:p>
            <a:r>
              <a:rPr lang="en-US" dirty="0"/>
              <a:t>2. Table 2: Universe of </a:t>
            </a:r>
            <a:r>
              <a:rPr lang="en-US" dirty="0" err="1"/>
              <a:t>Unprogrammed</a:t>
            </a:r>
            <a:r>
              <a:rPr lang="en-US" dirty="0"/>
              <a:t> projects</a:t>
            </a:r>
          </a:p>
          <a:p>
            <a:r>
              <a:rPr lang="en-US" dirty="0"/>
              <a:t>	- organized alphabetically by </a:t>
            </a:r>
            <a:r>
              <a:rPr lang="en-US" dirty="0" err="1"/>
              <a:t>subregion</a:t>
            </a:r>
            <a:endParaRPr lang="en-US" dirty="0"/>
          </a:p>
          <a:p>
            <a:r>
              <a:rPr lang="en-US" dirty="0"/>
              <a:t>	- explain each column?</a:t>
            </a:r>
          </a:p>
          <a:p>
            <a:r>
              <a:rPr lang="en-US" dirty="0"/>
              <a:t>	-</a:t>
            </a:r>
            <a:r>
              <a:rPr lang="en-US" baseline="0" dirty="0"/>
              <a:t> within each </a:t>
            </a:r>
            <a:r>
              <a:rPr lang="en-US" baseline="0" dirty="0" err="1"/>
              <a:t>subregion</a:t>
            </a:r>
            <a:r>
              <a:rPr lang="en-US" baseline="0" dirty="0"/>
              <a:t>, I’ve first listed projects that I think we’ll be able to evaluate for the first time this year (these are yellow), second, I’ve listed projects that we’ve evaluated previously, but they haven’t been funded. Within this group, I’ve also noted their LRTP status. If specific years are noted, that means that is the </a:t>
            </a:r>
            <a:r>
              <a:rPr lang="en-US" baseline="0" dirty="0" err="1"/>
              <a:t>timeband</a:t>
            </a:r>
            <a:r>
              <a:rPr lang="en-US" baseline="0" dirty="0"/>
              <a:t> in which the project is programmed in the current LRTP. If there’s an X in that column, that means that that project would have to be in the LRTP before it could be programmed in the TIP. This first group of projects, the yellow and green combined, are the projects that are likely to be on the first tier list and be able to be considered for MPO funding in the TIP during this development cycle. The next group of projects, with no highlighting are projects that are still active </a:t>
            </a:r>
            <a:r>
              <a:rPr lang="en-US" baseline="0" dirty="0" err="1"/>
              <a:t>MassDOT</a:t>
            </a:r>
            <a:r>
              <a:rPr lang="en-US" baseline="0" dirty="0"/>
              <a:t> projects, but we haven’t evaluated them yet, and as far as I know currently, we won’t be able to evaluate them this year. The projects that are in grey are projects that were in the universe last year and are in my running internal project tracking database, but through outreach to TIP contacts in Oct. as well as through conversations with </a:t>
            </a:r>
            <a:r>
              <a:rPr lang="en-US" baseline="0" dirty="0" err="1"/>
              <a:t>MassDOT</a:t>
            </a:r>
            <a:r>
              <a:rPr lang="en-US" baseline="0" dirty="0"/>
              <a:t>, I’ve been told these projects are not considered active </a:t>
            </a:r>
            <a:r>
              <a:rPr lang="en-US" baseline="0" dirty="0" err="1"/>
              <a:t>MassDOT</a:t>
            </a:r>
            <a:r>
              <a:rPr lang="en-US" baseline="0" dirty="0"/>
              <a:t> projects either because they are no longer priorities or because they have been accomplished with other funds.</a:t>
            </a:r>
          </a:p>
          <a:p>
            <a:endParaRPr lang="en-US" baseline="0" dirty="0"/>
          </a:p>
          <a:p>
            <a:r>
              <a:rPr lang="en-US" baseline="0" dirty="0"/>
              <a:t>To get a snap shot of what’s in the 9 page table in front of you, I’ve created a couple of summary charts.</a:t>
            </a:r>
          </a:p>
          <a:p>
            <a:r>
              <a:rPr lang="en-US" baseline="0" dirty="0"/>
              <a:t> </a:t>
            </a:r>
            <a:endParaRPr lang="en-US" dirty="0"/>
          </a:p>
        </p:txBody>
      </p:sp>
      <p:sp>
        <p:nvSpPr>
          <p:cNvPr id="4" name="Slide Number Placeholder 3"/>
          <p:cNvSpPr>
            <a:spLocks noGrp="1"/>
          </p:cNvSpPr>
          <p:nvPr>
            <p:ph type="sldNum" sz="quarter" idx="10"/>
          </p:nvPr>
        </p:nvSpPr>
        <p:spPr/>
        <p:txBody>
          <a:bodyPr/>
          <a:lstStyle/>
          <a:p>
            <a:fld id="{2BD9A9D9-7504-0846-844A-2713476CE3E1}" type="slidenum">
              <a:rPr lang="en-US" smtClean="0"/>
              <a:pPr/>
              <a:t>13</a:t>
            </a:fld>
            <a:endParaRPr lang="en-US"/>
          </a:p>
        </p:txBody>
      </p:sp>
    </p:spTree>
    <p:extLst>
      <p:ext uri="{BB962C8B-B14F-4D97-AF65-F5344CB8AC3E}">
        <p14:creationId xmlns:p14="http://schemas.microsoft.com/office/powerpoint/2010/main" val="4574374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D9A9D9-7504-0846-844A-2713476CE3E1}" type="slidenum">
              <a:rPr lang="en-US" smtClean="0"/>
              <a:pPr/>
              <a:t>14</a:t>
            </a:fld>
            <a:endParaRPr lang="en-US"/>
          </a:p>
        </p:txBody>
      </p:sp>
    </p:spTree>
    <p:extLst>
      <p:ext uri="{BB962C8B-B14F-4D97-AF65-F5344CB8AC3E}">
        <p14:creationId xmlns:p14="http://schemas.microsoft.com/office/powerpoint/2010/main" val="14190056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D9A9D9-7504-0846-844A-2713476CE3E1}" type="slidenum">
              <a:rPr lang="en-US" smtClean="0"/>
              <a:pPr/>
              <a:t>15</a:t>
            </a:fld>
            <a:endParaRPr lang="en-US"/>
          </a:p>
        </p:txBody>
      </p:sp>
    </p:spTree>
    <p:extLst>
      <p:ext uri="{BB962C8B-B14F-4D97-AF65-F5344CB8AC3E}">
        <p14:creationId xmlns:p14="http://schemas.microsoft.com/office/powerpoint/2010/main" val="3818493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D9A9D9-7504-0846-844A-2713476CE3E1}" type="slidenum">
              <a:rPr lang="en-US" smtClean="0"/>
              <a:pPr/>
              <a:t>16</a:t>
            </a:fld>
            <a:endParaRPr lang="en-US"/>
          </a:p>
        </p:txBody>
      </p:sp>
    </p:spTree>
    <p:extLst>
      <p:ext uri="{BB962C8B-B14F-4D97-AF65-F5344CB8AC3E}">
        <p14:creationId xmlns:p14="http://schemas.microsoft.com/office/powerpoint/2010/main" val="21150653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am I doing it?</a:t>
            </a:r>
          </a:p>
          <a:p>
            <a:r>
              <a:rPr lang="en-US" dirty="0"/>
              <a:t>What am I doing</a:t>
            </a:r>
            <a:r>
              <a:rPr lang="en-US" baseline="0" dirty="0"/>
              <a:t> it?</a:t>
            </a:r>
          </a:p>
          <a:p>
            <a:r>
              <a:rPr lang="en-US" baseline="0" dirty="0"/>
              <a:t>How does this impact me?</a:t>
            </a:r>
          </a:p>
          <a:p>
            <a:endParaRPr lang="en-US" baseline="0" dirty="0"/>
          </a:p>
          <a:p>
            <a:r>
              <a:rPr lang="en-US" baseline="0" dirty="0"/>
              <a:t>What’s the approval process for this?</a:t>
            </a:r>
            <a:endParaRPr lang="en-US" dirty="0"/>
          </a:p>
        </p:txBody>
      </p:sp>
      <p:sp>
        <p:nvSpPr>
          <p:cNvPr id="4" name="Slide Number Placeholder 3"/>
          <p:cNvSpPr>
            <a:spLocks noGrp="1"/>
          </p:cNvSpPr>
          <p:nvPr>
            <p:ph type="sldNum" sz="quarter" idx="10"/>
          </p:nvPr>
        </p:nvSpPr>
        <p:spPr/>
        <p:txBody>
          <a:bodyPr/>
          <a:lstStyle/>
          <a:p>
            <a:fld id="{2BD9A9D9-7504-0846-844A-2713476CE3E1}" type="slidenum">
              <a:rPr lang="en-US" smtClean="0"/>
              <a:pPr/>
              <a:t>17</a:t>
            </a:fld>
            <a:endParaRPr lang="en-US"/>
          </a:p>
        </p:txBody>
      </p:sp>
    </p:spTree>
    <p:extLst>
      <p:ext uri="{BB962C8B-B14F-4D97-AF65-F5344CB8AC3E}">
        <p14:creationId xmlns:p14="http://schemas.microsoft.com/office/powerpoint/2010/main" val="1585159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458">
              <a:defRPr/>
            </a:pPr>
            <a:r>
              <a:rPr lang="en-US" dirty="0"/>
              <a:t>Three main things I wanted to cover today are the:</a:t>
            </a:r>
            <a:r>
              <a:rPr lang="en-US" baseline="0" dirty="0"/>
              <a:t> </a:t>
            </a:r>
          </a:p>
          <a:p>
            <a:pPr defTabSz="924458">
              <a:defRPr/>
            </a:pPr>
            <a:endParaRPr lang="en-US" baseline="0" dirty="0"/>
          </a:p>
          <a:p>
            <a:pPr marL="231115" indent="-231115" defTabSz="924458">
              <a:buFontTx/>
              <a:buAutoNum type="arabicPeriod"/>
              <a:defRPr/>
            </a:pPr>
            <a:r>
              <a:rPr lang="en-US" dirty="0"/>
              <a:t>major</a:t>
            </a:r>
            <a:r>
              <a:rPr lang="en-US" baseline="0" dirty="0"/>
              <a:t> milestones in the development of the FFYs 2019-2023 TIP</a:t>
            </a:r>
          </a:p>
          <a:p>
            <a:pPr marL="231115" indent="-231115" defTabSz="924458">
              <a:buFontTx/>
              <a:buAutoNum type="arabicPeriod"/>
              <a:defRPr/>
            </a:pPr>
            <a:r>
              <a:rPr lang="en-US" baseline="0" dirty="0"/>
              <a:t>The FFYs 2019-23 </a:t>
            </a:r>
            <a:r>
              <a:rPr lang="en-US" dirty="0"/>
              <a:t>draft universe</a:t>
            </a:r>
          </a:p>
          <a:p>
            <a:pPr marL="231115" indent="-231115" defTabSz="924458">
              <a:buFontTx/>
              <a:buAutoNum type="arabicPeriod"/>
              <a:defRPr/>
            </a:pPr>
            <a:r>
              <a:rPr lang="en-US" dirty="0"/>
              <a:t>Some proposed updates to the TIP project evaluation criteria</a:t>
            </a:r>
            <a:r>
              <a:rPr lang="en-US" baseline="0" dirty="0"/>
              <a:t> </a:t>
            </a:r>
          </a:p>
          <a:p>
            <a:pPr marL="231115" indent="-231115" defTabSz="924458">
              <a:buFontTx/>
              <a:buAutoNum type="arabicPeriod"/>
              <a:defRPr/>
            </a:pPr>
            <a:endParaRPr lang="en-US" baseline="0" dirty="0"/>
          </a:p>
          <a:p>
            <a:pPr defTabSz="924458">
              <a:defRPr/>
            </a:pPr>
            <a:r>
              <a:rPr lang="en-US" baseline="0" dirty="0"/>
              <a:t>In my overview of potential changes to the criteria, I’m going to give a high level summary of:</a:t>
            </a:r>
          </a:p>
          <a:p>
            <a:pPr defTabSz="924458">
              <a:defRPr/>
            </a:pPr>
            <a:endParaRPr lang="en-US" baseline="0" dirty="0"/>
          </a:p>
          <a:p>
            <a:pPr defTabSz="924458">
              <a:defRPr/>
            </a:pPr>
            <a:r>
              <a:rPr lang="en-US" baseline="0" dirty="0"/>
              <a:t> - what did staff do, how did that lead to ideas for improving some of the criteria, and what do we think is the importance of making these changes</a:t>
            </a:r>
          </a:p>
          <a:p>
            <a:pPr defTabSz="924458">
              <a:defRPr/>
            </a:pPr>
            <a:r>
              <a:rPr lang="en-US" baseline="0" dirty="0"/>
              <a:t> - I’ll give an overview of the proposed changes to the criteria and scoring scales (keeping this high level and we can delve into more detail, if people have questions)</a:t>
            </a:r>
          </a:p>
          <a:p>
            <a:pPr defTabSz="924458">
              <a:defRPr/>
            </a:pPr>
            <a:r>
              <a:rPr lang="en-US" baseline="0" dirty="0"/>
              <a:t> - We’ll talk about potential impacts of these changes.</a:t>
            </a:r>
            <a:endParaRPr lang="en-US" dirty="0"/>
          </a:p>
          <a:p>
            <a:endParaRPr lang="en-US" dirty="0"/>
          </a:p>
          <a:p>
            <a:r>
              <a:rPr lang="en-US" baseline="0" dirty="0"/>
              <a:t>We can pause for questions after I present the draft universe before moving on to the proposed changes to the evaluation criteria.</a:t>
            </a:r>
          </a:p>
          <a:p>
            <a:endParaRPr lang="en-US" baseline="0" dirty="0"/>
          </a:p>
          <a:p>
            <a:r>
              <a:rPr lang="en-US" baseline="0" dirty="0"/>
              <a:t>Not an official vote on either of these. Pending discussion, staff will proceed with the evaluations in the next week.</a:t>
            </a:r>
            <a:endParaRPr lang="en-US" dirty="0"/>
          </a:p>
        </p:txBody>
      </p:sp>
      <p:sp>
        <p:nvSpPr>
          <p:cNvPr id="4" name="Slide Number Placeholder 3"/>
          <p:cNvSpPr>
            <a:spLocks noGrp="1"/>
          </p:cNvSpPr>
          <p:nvPr>
            <p:ph type="sldNum" sz="quarter" idx="10"/>
          </p:nvPr>
        </p:nvSpPr>
        <p:spPr/>
        <p:txBody>
          <a:bodyPr/>
          <a:lstStyle/>
          <a:p>
            <a:fld id="{2BD9A9D9-7504-0846-844A-2713476CE3E1}" type="slidenum">
              <a:rPr lang="en-US" smtClean="0"/>
              <a:pPr/>
              <a:t>2</a:t>
            </a:fld>
            <a:endParaRPr lang="en-US"/>
          </a:p>
        </p:txBody>
      </p:sp>
    </p:spTree>
    <p:extLst>
      <p:ext uri="{BB962C8B-B14F-4D97-AF65-F5344CB8AC3E}">
        <p14:creationId xmlns:p14="http://schemas.microsoft.com/office/powerpoint/2010/main" val="872991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the TIP schedule – this table summarizes key dates in the TIP development process this year. </a:t>
            </a:r>
          </a:p>
          <a:p>
            <a:endParaRPr lang="en-US" dirty="0"/>
          </a:p>
          <a:p>
            <a:r>
              <a:rPr lang="en-US" dirty="0"/>
              <a:t>The milestones</a:t>
            </a:r>
            <a:r>
              <a:rPr lang="en-US" baseline="0" dirty="0"/>
              <a:t> and dates highlighted in the red box are those that are going on currently and in the coming few weeks.</a:t>
            </a:r>
          </a:p>
          <a:p>
            <a:endParaRPr lang="en-US" baseline="0" dirty="0"/>
          </a:p>
          <a:p>
            <a:r>
              <a:rPr lang="en-US" baseline="0" dirty="0"/>
              <a:t>Similar schedule as last year; releasing public draft in April; to accommodate that a little better this year and give more time for review of materials, we started the process earlier and most of the steps are occurring a few weeks earlier than last year.</a:t>
            </a:r>
          </a:p>
          <a:p>
            <a:endParaRPr lang="en-US" baseline="0" dirty="0"/>
          </a:p>
          <a:p>
            <a:r>
              <a:rPr lang="en-US" baseline="0" dirty="0"/>
              <a:t>Starting from the top…</a:t>
            </a:r>
            <a:endParaRPr lang="en-US" dirty="0"/>
          </a:p>
        </p:txBody>
      </p:sp>
      <p:sp>
        <p:nvSpPr>
          <p:cNvPr id="4" name="Slide Number Placeholder 3"/>
          <p:cNvSpPr>
            <a:spLocks noGrp="1"/>
          </p:cNvSpPr>
          <p:nvPr>
            <p:ph type="sldNum" sz="quarter" idx="10"/>
          </p:nvPr>
        </p:nvSpPr>
        <p:spPr/>
        <p:txBody>
          <a:bodyPr/>
          <a:lstStyle/>
          <a:p>
            <a:fld id="{2BD9A9D9-7504-0846-844A-2713476CE3E1}" type="slidenum">
              <a:rPr lang="en-US" smtClean="0"/>
              <a:pPr/>
              <a:t>3</a:t>
            </a:fld>
            <a:endParaRPr lang="en-US"/>
          </a:p>
        </p:txBody>
      </p:sp>
    </p:spTree>
    <p:extLst>
      <p:ext uri="{BB962C8B-B14F-4D97-AF65-F5344CB8AC3E}">
        <p14:creationId xmlns:p14="http://schemas.microsoft.com/office/powerpoint/2010/main" val="29506076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DESCRIBE TABLES</a:t>
            </a:r>
          </a:p>
          <a:p>
            <a:endParaRPr lang="en-US" dirty="0"/>
          </a:p>
          <a:p>
            <a:r>
              <a:rPr lang="en-US" dirty="0"/>
              <a:t>1. Table 1: Table of Programmed</a:t>
            </a:r>
            <a:r>
              <a:rPr lang="en-US" baseline="0" dirty="0"/>
              <a:t> projects – Current TIP – projects programmed with MPO target funds (regionally prioritized projects), organized by programming year.</a:t>
            </a:r>
          </a:p>
          <a:p>
            <a:endParaRPr lang="en-US" baseline="0" dirty="0"/>
          </a:p>
          <a:p>
            <a:r>
              <a:rPr lang="en-US" dirty="0"/>
              <a:t>2. Table 2: Universe of </a:t>
            </a:r>
            <a:r>
              <a:rPr lang="en-US" dirty="0" err="1"/>
              <a:t>Unprogrammed</a:t>
            </a:r>
            <a:r>
              <a:rPr lang="en-US" dirty="0"/>
              <a:t> projects</a:t>
            </a:r>
          </a:p>
          <a:p>
            <a:r>
              <a:rPr lang="en-US" dirty="0"/>
              <a:t>	- organized alphabetically by </a:t>
            </a:r>
            <a:r>
              <a:rPr lang="en-US" dirty="0" err="1"/>
              <a:t>subregion</a:t>
            </a:r>
            <a:endParaRPr lang="en-US" dirty="0"/>
          </a:p>
          <a:p>
            <a:r>
              <a:rPr lang="en-US" dirty="0"/>
              <a:t>	- explain each column?</a:t>
            </a:r>
          </a:p>
          <a:p>
            <a:r>
              <a:rPr lang="en-US" dirty="0"/>
              <a:t>	-</a:t>
            </a:r>
            <a:r>
              <a:rPr lang="en-US" baseline="0" dirty="0"/>
              <a:t> within each </a:t>
            </a:r>
            <a:r>
              <a:rPr lang="en-US" baseline="0" dirty="0" err="1"/>
              <a:t>subregion</a:t>
            </a:r>
            <a:r>
              <a:rPr lang="en-US" baseline="0" dirty="0"/>
              <a:t>, I’ve first listed projects that I think we’ll be able to evaluate for the first time this year (these are yellow), second, I’ve listed projects that we’ve evaluated previously, but they haven’t been funded. Within this group, I’ve also noted their LRTP status. If specific years are noted, that means that is the </a:t>
            </a:r>
            <a:r>
              <a:rPr lang="en-US" baseline="0" dirty="0" err="1"/>
              <a:t>timeband</a:t>
            </a:r>
            <a:r>
              <a:rPr lang="en-US" baseline="0" dirty="0"/>
              <a:t> in which the project is programmed in the current LRTP. If there’s an X in that column, that means that that project would have to be in the LRTP before it could be programmed in the TIP. This first group of projects, the yellow and green combined, are the projects that are likely to be on the first tier list and be able to be considered for MPO funding in the TIP during this development cycle. The next group of projects, with no highlighting are projects that are still active </a:t>
            </a:r>
            <a:r>
              <a:rPr lang="en-US" baseline="0" dirty="0" err="1"/>
              <a:t>MassDOT</a:t>
            </a:r>
            <a:r>
              <a:rPr lang="en-US" baseline="0" dirty="0"/>
              <a:t> projects, but we haven’t evaluated them yet, and as far as I know currently, we won’t be able to evaluate them this year. The projects that are in grey are projects that were in the universe last year and are in my running internal project tracking database, but through outreach to TIP contacts in Oct. as well as through conversations with </a:t>
            </a:r>
            <a:r>
              <a:rPr lang="en-US" baseline="0" dirty="0" err="1"/>
              <a:t>MassDOT</a:t>
            </a:r>
            <a:r>
              <a:rPr lang="en-US" baseline="0" dirty="0"/>
              <a:t>, I’ve been told these projects are not considered active </a:t>
            </a:r>
            <a:r>
              <a:rPr lang="en-US" baseline="0" dirty="0" err="1"/>
              <a:t>MassDOT</a:t>
            </a:r>
            <a:r>
              <a:rPr lang="en-US" baseline="0" dirty="0"/>
              <a:t> projects either because they are no longer priorities or because they have been accomplished with other funds.</a:t>
            </a:r>
          </a:p>
          <a:p>
            <a:endParaRPr lang="en-US" baseline="0" dirty="0"/>
          </a:p>
          <a:p>
            <a:r>
              <a:rPr lang="en-US" baseline="0" dirty="0"/>
              <a:t>To get a snap shot of what’s in the 9 page table in front of you, I’ve created a couple of summary charts.</a:t>
            </a:r>
          </a:p>
          <a:p>
            <a:endParaRPr lang="en-US" baseline="0" dirty="0"/>
          </a:p>
          <a:p>
            <a:r>
              <a:rPr lang="en-US" baseline="0" dirty="0"/>
              <a:t> </a:t>
            </a:r>
            <a:endParaRPr lang="en-US" dirty="0"/>
          </a:p>
        </p:txBody>
      </p:sp>
      <p:sp>
        <p:nvSpPr>
          <p:cNvPr id="4" name="Slide Number Placeholder 3"/>
          <p:cNvSpPr>
            <a:spLocks noGrp="1"/>
          </p:cNvSpPr>
          <p:nvPr>
            <p:ph type="sldNum" sz="quarter" idx="10"/>
          </p:nvPr>
        </p:nvSpPr>
        <p:spPr/>
        <p:txBody>
          <a:bodyPr/>
          <a:lstStyle/>
          <a:p>
            <a:fld id="{2BD9A9D9-7504-0846-844A-2713476CE3E1}" type="slidenum">
              <a:rPr lang="en-US" smtClean="0"/>
              <a:pPr/>
              <a:t>4</a:t>
            </a:fld>
            <a:endParaRPr lang="en-US"/>
          </a:p>
        </p:txBody>
      </p:sp>
    </p:spTree>
    <p:extLst>
      <p:ext uri="{BB962C8B-B14F-4D97-AF65-F5344CB8AC3E}">
        <p14:creationId xmlns:p14="http://schemas.microsoft.com/office/powerpoint/2010/main" val="39104274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3336" indent="-173336">
              <a:buFontTx/>
              <a:buChar char="-"/>
            </a:pPr>
            <a:r>
              <a:rPr lang="en-US" dirty="0"/>
              <a:t>Explain table</a:t>
            </a:r>
          </a:p>
          <a:p>
            <a:pPr marL="635565" lvl="1" indent="-173336">
              <a:buFontTx/>
              <a:buChar char="-"/>
            </a:pPr>
            <a:r>
              <a:rPr lang="en-US" dirty="0"/>
              <a:t>Table is organized from largest to smallest number of total active projects, so these are a combination of the first 3 categories in the unprogrammed projects table – those we’ll evaluate in 2018, those that have been evaluated and not yet programmed, and those that are still active projects but haven’t been evaluated yet and aren’t currently planned to be evaluated this year.</a:t>
            </a:r>
          </a:p>
          <a:p>
            <a:pPr marL="635565" lvl="1" indent="-173336">
              <a:buFontTx/>
              <a:buChar char="-"/>
            </a:pPr>
            <a:r>
              <a:rPr lang="en-US" dirty="0"/>
              <a:t>The far right column are the projects that are not active any longer, the greyed out projects in the universe table.</a:t>
            </a:r>
          </a:p>
          <a:p>
            <a:endParaRPr lang="en-US" dirty="0"/>
          </a:p>
          <a:p>
            <a:r>
              <a:rPr lang="en-US" dirty="0"/>
              <a:t> - briefly describe totals</a:t>
            </a:r>
          </a:p>
          <a:p>
            <a:r>
              <a:rPr lang="en-US" dirty="0"/>
              <a:t>	ICC has the greatest number of total active projects; I won’t read these all but you can see them listed from largest to smallest total, and then you can also see by </a:t>
            </a:r>
            <a:r>
              <a:rPr lang="en-US" dirty="0" err="1"/>
              <a:t>subregion</a:t>
            </a:r>
            <a:r>
              <a:rPr lang="en-US" dirty="0"/>
              <a:t> the # of projects we’ll be able to evaluate in 2018 and the # of projects already evaluated and that can be considered for programming. </a:t>
            </a:r>
          </a:p>
          <a:p>
            <a:endParaRPr lang="en-US" dirty="0"/>
          </a:p>
          <a:p>
            <a:r>
              <a:rPr lang="en-US" dirty="0"/>
              <a:t>	Those two categories; in the yellow and green, make up the 25 projects that I’m currently anticipating will be in the first tier list to be considered for funding this year.</a:t>
            </a:r>
          </a:p>
          <a:p>
            <a:endParaRPr lang="en-US" dirty="0"/>
          </a:p>
          <a:p>
            <a:endParaRPr lang="en-US" dirty="0"/>
          </a:p>
        </p:txBody>
      </p:sp>
      <p:sp>
        <p:nvSpPr>
          <p:cNvPr id="4" name="Slide Number Placeholder 3"/>
          <p:cNvSpPr>
            <a:spLocks noGrp="1"/>
          </p:cNvSpPr>
          <p:nvPr>
            <p:ph type="sldNum" sz="quarter" idx="10"/>
          </p:nvPr>
        </p:nvSpPr>
        <p:spPr/>
        <p:txBody>
          <a:bodyPr/>
          <a:lstStyle/>
          <a:p>
            <a:fld id="{2BD9A9D9-7504-0846-844A-2713476CE3E1}" type="slidenum">
              <a:rPr lang="en-US" smtClean="0"/>
              <a:pPr/>
              <a:t>5</a:t>
            </a:fld>
            <a:endParaRPr lang="en-US"/>
          </a:p>
        </p:txBody>
      </p:sp>
    </p:spTree>
    <p:extLst>
      <p:ext uri="{BB962C8B-B14F-4D97-AF65-F5344CB8AC3E}">
        <p14:creationId xmlns:p14="http://schemas.microsoft.com/office/powerpoint/2010/main" val="22176412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3336" indent="-173336">
              <a:buFontTx/>
              <a:buChar char="-"/>
            </a:pPr>
            <a:r>
              <a:rPr lang="en-US" dirty="0"/>
              <a:t>This table looks at the number of active projects in the universe by LRTP investment program, and again in the three categories of those that we will evaluate for the first time in 2018, those we’ve already evaluated and that will be considered for programming again, and those that are active but haven’t been evaluated.</a:t>
            </a:r>
          </a:p>
          <a:p>
            <a:pPr marL="173336" indent="-173336">
              <a:buFontTx/>
              <a:buChar char="-"/>
            </a:pPr>
            <a:r>
              <a:rPr lang="en-US" dirty="0"/>
              <a:t>So – I’ll focus on the top 2 sections of the columns since these are the projects that will likely be in the first tier list to be considered for funding.</a:t>
            </a:r>
          </a:p>
          <a:p>
            <a:pPr marL="635565" lvl="1" indent="-173336">
              <a:buFontTx/>
              <a:buChar char="-"/>
            </a:pPr>
            <a:r>
              <a:rPr lang="en-US" dirty="0"/>
              <a:t>14 complete streets projects</a:t>
            </a:r>
          </a:p>
          <a:p>
            <a:pPr marL="635565" lvl="1" indent="-173336">
              <a:buFontTx/>
              <a:buChar char="-"/>
            </a:pPr>
            <a:r>
              <a:rPr lang="en-US" dirty="0"/>
              <a:t>5 intersection projects</a:t>
            </a:r>
          </a:p>
          <a:p>
            <a:pPr marL="635565" lvl="1" indent="-173336">
              <a:buFontTx/>
              <a:buChar char="-"/>
            </a:pPr>
            <a:r>
              <a:rPr lang="en-US" dirty="0"/>
              <a:t>1 </a:t>
            </a:r>
            <a:r>
              <a:rPr lang="en-US" dirty="0" err="1"/>
              <a:t>b/p</a:t>
            </a:r>
            <a:r>
              <a:rPr lang="en-US" dirty="0"/>
              <a:t> project with no new projects in this category to evaluate this year</a:t>
            </a:r>
          </a:p>
          <a:p>
            <a:pPr marL="635565" lvl="1" indent="-173336">
              <a:buFontTx/>
              <a:buChar char="-"/>
            </a:pPr>
            <a:r>
              <a:rPr lang="en-US" dirty="0"/>
              <a:t>And 5 major infrastructure projects that have all been evaluated and could be considered for programming – though it’s important to note that not all of these 5 are currently in the LRTP.</a:t>
            </a:r>
          </a:p>
        </p:txBody>
      </p:sp>
      <p:sp>
        <p:nvSpPr>
          <p:cNvPr id="4" name="Slide Number Placeholder 3"/>
          <p:cNvSpPr>
            <a:spLocks noGrp="1"/>
          </p:cNvSpPr>
          <p:nvPr>
            <p:ph type="sldNum" sz="quarter" idx="10"/>
          </p:nvPr>
        </p:nvSpPr>
        <p:spPr/>
        <p:txBody>
          <a:bodyPr/>
          <a:lstStyle/>
          <a:p>
            <a:fld id="{2BD9A9D9-7504-0846-844A-2713476CE3E1}" type="slidenum">
              <a:rPr lang="en-US" smtClean="0"/>
              <a:pPr/>
              <a:t>6</a:t>
            </a:fld>
            <a:endParaRPr lang="en-US"/>
          </a:p>
        </p:txBody>
      </p:sp>
    </p:spTree>
    <p:extLst>
      <p:ext uri="{BB962C8B-B14F-4D97-AF65-F5344CB8AC3E}">
        <p14:creationId xmlns:p14="http://schemas.microsoft.com/office/powerpoint/2010/main" val="2002731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D9A9D9-7504-0846-844A-2713476CE3E1}" type="slidenum">
              <a:rPr lang="en-US" smtClean="0"/>
              <a:pPr/>
              <a:t>7</a:t>
            </a:fld>
            <a:endParaRPr lang="en-US"/>
          </a:p>
        </p:txBody>
      </p:sp>
    </p:spTree>
    <p:extLst>
      <p:ext uri="{BB962C8B-B14F-4D97-AF65-F5344CB8AC3E}">
        <p14:creationId xmlns:p14="http://schemas.microsoft.com/office/powerpoint/2010/main" val="33877612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DESCRIBE tables</a:t>
            </a:r>
          </a:p>
          <a:p>
            <a:endParaRPr lang="en-US" dirty="0"/>
          </a:p>
          <a:p>
            <a:r>
              <a:rPr lang="en-US" dirty="0"/>
              <a:t>I wanted to talk today about some work I’ve been doing to clarify and improve the TIP project evaluation criteria, and since project evaluations are the next phase in TIP development – starting in mid-December, get your okay to proceed with these proposed updates.</a:t>
            </a:r>
          </a:p>
          <a:p>
            <a:endParaRPr lang="en-US" dirty="0"/>
          </a:p>
          <a:p>
            <a:r>
              <a:rPr lang="en-US" dirty="0"/>
              <a:t>My plan is to go over our goals of making</a:t>
            </a:r>
            <a:r>
              <a:rPr lang="en-US" baseline="0" dirty="0"/>
              <a:t> some updates to the evaluation criteria, what we did, and the outcomes at a pretty high level and describe why I think it’s important. If anyone wants to talk about the technical details of the scoring changes, I’m happy to do that more here or anytime after the meeting.</a:t>
            </a:r>
            <a:endParaRPr lang="en-US" dirty="0"/>
          </a:p>
          <a:p>
            <a:endParaRPr lang="en-US" dirty="0"/>
          </a:p>
          <a:p>
            <a:r>
              <a:rPr lang="en-US" dirty="0"/>
              <a:t>So first to just draw your attention to the materials that relate</a:t>
            </a:r>
            <a:r>
              <a:rPr lang="en-US" baseline="0" dirty="0"/>
              <a:t> to this part of the presentation…</a:t>
            </a:r>
            <a:endParaRPr lang="en-US" dirty="0"/>
          </a:p>
          <a:p>
            <a:endParaRPr lang="en-US" dirty="0"/>
          </a:p>
          <a:p>
            <a:r>
              <a:rPr lang="en-US" b="1" dirty="0"/>
              <a:t>Rescored project list </a:t>
            </a:r>
            <a:r>
              <a:rPr lang="en-US" dirty="0"/>
              <a:t>– we’ll come back to this in a few minutes, but it basically provides an overview of how the proposed changes I’m going to describe will affect overall project scores and rankings in each investment program. This includes</a:t>
            </a:r>
            <a:r>
              <a:rPr lang="en-US" baseline="0" dirty="0"/>
              <a:t> all projects that were on the first tier list last year, minus the ones that were programmed, and also minus the Major Infrastructure projects. So, it’s a subset of what the first tier list will look like this year to give you an idea of the impact of proposed changes on the scores. DESCRIBE TABLE columns, etc.</a:t>
            </a:r>
            <a:endParaRPr lang="en-US" dirty="0"/>
          </a:p>
          <a:p>
            <a:endParaRPr lang="en-US" dirty="0"/>
          </a:p>
          <a:p>
            <a:endParaRPr lang="en-US" dirty="0"/>
          </a:p>
          <a:p>
            <a:pPr defTabSz="924458"/>
            <a:r>
              <a:rPr lang="en-US" b="1" dirty="0"/>
              <a:t>Project Proponent guide and questionnaire </a:t>
            </a:r>
            <a:r>
              <a:rPr lang="en-US" dirty="0"/>
              <a:t>– this came out of some of the work we did to clarify and improve the evaluation criteria – basically, it’s something I sent to all TIP contacts and it gives</a:t>
            </a:r>
            <a:r>
              <a:rPr lang="en-US" baseline="0" dirty="0"/>
              <a:t> an overview of the project initiation process and provides clarity in terms of the specific data and qualitative information we need in order to score projects. For projects that are being scored for the first time this year, I’ve asked all project proponents to fill this out and send it back to me along with either the FDR or equivalent project data.</a:t>
            </a:r>
          </a:p>
          <a:p>
            <a:endParaRPr lang="en-US" dirty="0"/>
          </a:p>
          <a:p>
            <a:endParaRPr lang="en-US" dirty="0"/>
          </a:p>
          <a:p>
            <a:r>
              <a:rPr lang="en-US" b="1" dirty="0"/>
              <a:t>Background materials </a:t>
            </a:r>
            <a:r>
              <a:rPr lang="en-US" dirty="0"/>
              <a:t>– last year’s first tier list and the summary of the final programming scenario that you approved for FFYs 2018-2022 in May. These are just for reference as we talk about projects and scoring updates today.</a:t>
            </a:r>
          </a:p>
        </p:txBody>
      </p:sp>
      <p:sp>
        <p:nvSpPr>
          <p:cNvPr id="4" name="Slide Number Placeholder 3"/>
          <p:cNvSpPr>
            <a:spLocks noGrp="1"/>
          </p:cNvSpPr>
          <p:nvPr>
            <p:ph type="sldNum" sz="quarter" idx="10"/>
          </p:nvPr>
        </p:nvSpPr>
        <p:spPr/>
        <p:txBody>
          <a:bodyPr/>
          <a:lstStyle/>
          <a:p>
            <a:fld id="{2BD9A9D9-7504-0846-844A-2713476CE3E1}" type="slidenum">
              <a:rPr lang="en-US" smtClean="0"/>
              <a:pPr/>
              <a:t>8</a:t>
            </a:fld>
            <a:endParaRPr lang="en-US"/>
          </a:p>
        </p:txBody>
      </p:sp>
    </p:spTree>
    <p:extLst>
      <p:ext uri="{BB962C8B-B14F-4D97-AF65-F5344CB8AC3E}">
        <p14:creationId xmlns:p14="http://schemas.microsoft.com/office/powerpoint/2010/main" val="29671971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What were our goals?</a:t>
            </a:r>
          </a:p>
          <a:p>
            <a:endParaRPr lang="en-US" baseline="0" dirty="0"/>
          </a:p>
          <a:p>
            <a:pPr marL="171450" indent="-171450">
              <a:buFontTx/>
              <a:buChar char="-"/>
            </a:pPr>
            <a:r>
              <a:rPr lang="en-US" baseline="0" dirty="0"/>
              <a:t>During the last update of the evaluation criteria that you all went through with Sean, you and he and other MPO staff developed detailed evaluation criteria and scoring scales. As I approached the evaluation process for the first time last year, I didn’t have all of the years of Sean’s experience and so I started to see the benefit that we could gain from more clearly defining a specific and repeatable methodology for how to apply certain criteria.</a:t>
            </a:r>
          </a:p>
          <a:p>
            <a:pPr marL="171450" indent="-171450">
              <a:buFontTx/>
              <a:buChar char="-"/>
            </a:pPr>
            <a:endParaRPr lang="en-US" baseline="0" dirty="0"/>
          </a:p>
          <a:p>
            <a:pPr marL="171450" indent="-171450">
              <a:buFontTx/>
              <a:buChar char="-"/>
            </a:pPr>
            <a:r>
              <a:rPr lang="en-US" baseline="0" dirty="0"/>
              <a:t>WOULD PEOPLE FIND AN EXAMPLE OF THIS USEFUL?</a:t>
            </a:r>
          </a:p>
          <a:p>
            <a:endParaRPr lang="en-US" baseline="0" dirty="0"/>
          </a:p>
          <a:p>
            <a:pPr marL="173336" indent="-173336">
              <a:buFontTx/>
              <a:buChar char="-"/>
            </a:pPr>
            <a:r>
              <a:rPr lang="en-US" baseline="0" dirty="0"/>
              <a:t>For example – the bicycle safety score is one where we clarified the methodology. So under the scoring criteria, points are assigned for high, medium, or low effectiveness of bicycle safety countermeasures. What I wanted to improve in terms of repeatability was – how would one define the level of effectiveness of countermeasures and are they the same for each project. So, working internally with MPO staff who contribute to the evaluations (in this case, Casey) as well as with some of the technical experts at </a:t>
            </a:r>
            <a:r>
              <a:rPr lang="en-US" baseline="0" dirty="0" err="1"/>
              <a:t>MassDOT</a:t>
            </a:r>
            <a:r>
              <a:rPr lang="en-US" baseline="0" dirty="0"/>
              <a:t> we clarified how these points should be assigned – sticking with the example of bicycle safety: It becomes a two step methodology</a:t>
            </a:r>
          </a:p>
          <a:p>
            <a:pPr marL="173336" indent="-173336">
              <a:buFontTx/>
              <a:buChar char="-"/>
            </a:pPr>
            <a:endParaRPr lang="en-US" baseline="0" dirty="0"/>
          </a:p>
          <a:p>
            <a:pPr marL="173336" indent="-173336">
              <a:buFontTx/>
              <a:buChar char="-"/>
            </a:pPr>
            <a:r>
              <a:rPr lang="en-US" baseline="0" dirty="0"/>
              <a:t>1. We need to understand existing conditions: existing bicycle facilities and whether they fall into a definition of high, medium, or low safety effectiveness; existing bicycle safety concerns; and, existing bicycle use</a:t>
            </a:r>
          </a:p>
          <a:p>
            <a:endParaRPr lang="en-US" baseline="0" dirty="0"/>
          </a:p>
          <a:p>
            <a:pPr marL="173336" indent="-173336">
              <a:buFontTx/>
              <a:buChar char="-"/>
            </a:pPr>
            <a:r>
              <a:rPr lang="en-US" baseline="0" dirty="0"/>
              <a:t>2. Then we need to understand proposed future conditions including desired bicycle use in the area and proposed bicycle safety countermeasures being constructed by the project</a:t>
            </a:r>
          </a:p>
          <a:p>
            <a:pPr marL="173336" indent="-173336">
              <a:buFontTx/>
              <a:buChar char="-"/>
            </a:pPr>
            <a:endParaRPr lang="en-US" baseline="0" dirty="0"/>
          </a:p>
          <a:p>
            <a:r>
              <a:rPr lang="en-US" baseline="0" dirty="0"/>
              <a:t>The total points then become a combination of 1) how deficient the existing bicycle infrastructure is and how unsafe the project area currently is for bicycles, 2) the existing and expected future use of the area by bicycles, and 3) what category (h, m, or l) the proposed improvement falls into. </a:t>
            </a:r>
          </a:p>
          <a:p>
            <a:endParaRPr lang="en-US" baseline="0" dirty="0"/>
          </a:p>
          <a:p>
            <a:r>
              <a:rPr lang="en-US" baseline="0" dirty="0"/>
              <a:t>So, for example, a project would have an overall high total effectiveness of bicycle safety countermeasures if:</a:t>
            </a:r>
          </a:p>
          <a:p>
            <a:endParaRPr lang="en-US" baseline="0" dirty="0"/>
          </a:p>
          <a:p>
            <a:r>
              <a:rPr lang="en-US" dirty="0"/>
              <a:t>High total effectiveness of bicycle safety countermeasures:</a:t>
            </a:r>
          </a:p>
          <a:p>
            <a:r>
              <a:rPr lang="en-US" dirty="0"/>
              <a:t> </a:t>
            </a:r>
          </a:p>
          <a:p>
            <a:pPr lvl="1"/>
            <a:r>
              <a:rPr lang="en-US" dirty="0"/>
              <a:t>Existing bicycle infrastructure and safety is very deficient</a:t>
            </a:r>
          </a:p>
          <a:p>
            <a:r>
              <a:rPr lang="en-US" dirty="0"/>
              <a:t> </a:t>
            </a:r>
          </a:p>
          <a:p>
            <a:pPr lvl="1"/>
            <a:r>
              <a:rPr lang="en-US" dirty="0"/>
              <a:t>Existing bicycle use is high and it is expected to increase</a:t>
            </a:r>
          </a:p>
          <a:p>
            <a:r>
              <a:rPr lang="en-US" dirty="0"/>
              <a:t> </a:t>
            </a:r>
          </a:p>
          <a:p>
            <a:pPr lvl="1"/>
            <a:r>
              <a:rPr lang="en-US" dirty="0"/>
              <a:t>Proposed improvements fall in the highly effective category</a:t>
            </a:r>
          </a:p>
          <a:p>
            <a:r>
              <a:rPr lang="en-US" dirty="0"/>
              <a:t> </a:t>
            </a:r>
          </a:p>
          <a:p>
            <a:r>
              <a:rPr lang="en-US" baseline="0" dirty="0"/>
              <a:t>This is just one example of what we worked internally to do to evolve and more clearly define the evaluation methodology. Undertaking this process helped us accomplish these other goals – </a:t>
            </a:r>
          </a:p>
          <a:p>
            <a:endParaRPr lang="en-US" baseline="0" dirty="0"/>
          </a:p>
          <a:p>
            <a:pPr marL="173336" indent="-173336">
              <a:buFontTx/>
              <a:buChar char="-"/>
            </a:pPr>
            <a:r>
              <a:rPr lang="en-US" baseline="0" dirty="0"/>
              <a:t>More clearly defining what data and project information we need in order to assign a score and what the appropriate source is</a:t>
            </a:r>
          </a:p>
          <a:p>
            <a:endParaRPr lang="en-US" baseline="0" dirty="0"/>
          </a:p>
          <a:p>
            <a:pPr marL="173336" indent="-173336">
              <a:buFontTx/>
              <a:buChar char="-"/>
            </a:pPr>
            <a:r>
              <a:rPr lang="en-US" baseline="0" dirty="0"/>
              <a:t>Clarifying what data and information we need from project proponents</a:t>
            </a:r>
          </a:p>
          <a:p>
            <a:endParaRPr lang="en-US" baseline="0" dirty="0"/>
          </a:p>
          <a:p>
            <a:pPr marL="173336" indent="-173336">
              <a:buFontTx/>
              <a:buChar char="-"/>
            </a:pPr>
            <a:r>
              <a:rPr lang="en-US" baseline="0" dirty="0"/>
              <a:t>And clarifying what data we need to keep track of internally about each project as well as the data and project information we can start to include in the online TIP database in order to more clearly communicate what goes into the project scores.</a:t>
            </a:r>
          </a:p>
          <a:p>
            <a:endParaRPr lang="en-US" baseline="0" dirty="0"/>
          </a:p>
          <a:p>
            <a:r>
              <a:rPr lang="en-US" i="1" baseline="0" dirty="0"/>
              <a:t>Say exactly what I did </a:t>
            </a:r>
            <a:r>
              <a:rPr lang="mr-IN" i="1" baseline="0" dirty="0"/>
              <a:t>–</a:t>
            </a:r>
            <a:r>
              <a:rPr lang="en-US" i="1" baseline="0" dirty="0"/>
              <a:t> started with write-up that Sean did and asked evaluation team to define methodology, define all data needs, references, how often updated, where saved internally</a:t>
            </a:r>
            <a:r>
              <a:rPr lang="mr-IN" i="1" baseline="0" dirty="0"/>
              <a:t>…</a:t>
            </a:r>
            <a:r>
              <a:rPr lang="en-US" i="1" baseline="0" dirty="0"/>
              <a:t>credit Sean and internal evaluation team.</a:t>
            </a:r>
          </a:p>
          <a:p>
            <a:endParaRPr lang="en-US" i="1" baseline="0" dirty="0"/>
          </a:p>
          <a:p>
            <a:r>
              <a:rPr lang="en-US" i="1" baseline="0" dirty="0"/>
              <a:t>Evolving to a more specified </a:t>
            </a:r>
            <a:r>
              <a:rPr lang="en-US" i="1" baseline="0" dirty="0" err="1"/>
              <a:t>methodogy</a:t>
            </a:r>
            <a:r>
              <a:rPr lang="en-US" i="1" baseline="0" dirty="0"/>
              <a:t> </a:t>
            </a:r>
            <a:r>
              <a:rPr lang="mr-IN" i="1" baseline="0" dirty="0"/>
              <a:t>–</a:t>
            </a:r>
            <a:r>
              <a:rPr lang="en-US" i="1" baseline="0" dirty="0"/>
              <a:t> answer hard questions ahead of time.</a:t>
            </a:r>
          </a:p>
          <a:p>
            <a:endParaRPr lang="en-US" i="1" baseline="0" dirty="0"/>
          </a:p>
          <a:p>
            <a:r>
              <a:rPr lang="en-US" i="1" baseline="0" dirty="0"/>
              <a:t>Focus on bike/</a:t>
            </a:r>
            <a:r>
              <a:rPr lang="en-US" i="1" baseline="0" dirty="0" err="1"/>
              <a:t>ped</a:t>
            </a:r>
            <a:r>
              <a:rPr lang="en-US" i="1" baseline="0" dirty="0"/>
              <a:t> criteria for problems. </a:t>
            </a:r>
          </a:p>
          <a:p>
            <a:endParaRPr lang="en-US" i="1" baseline="0" dirty="0"/>
          </a:p>
          <a:p>
            <a:r>
              <a:rPr lang="en-US" i="1" baseline="0" dirty="0"/>
              <a:t>Use this slide to focus on more qualitative changes to criteria and tell a story related to making evaluation scoring more repeatable.</a:t>
            </a:r>
            <a:endParaRPr lang="en-US" i="1" dirty="0"/>
          </a:p>
        </p:txBody>
      </p:sp>
      <p:sp>
        <p:nvSpPr>
          <p:cNvPr id="4" name="Slide Number Placeholder 3"/>
          <p:cNvSpPr>
            <a:spLocks noGrp="1"/>
          </p:cNvSpPr>
          <p:nvPr>
            <p:ph type="sldNum" sz="quarter" idx="10"/>
          </p:nvPr>
        </p:nvSpPr>
        <p:spPr/>
        <p:txBody>
          <a:bodyPr/>
          <a:lstStyle/>
          <a:p>
            <a:fld id="{2BD9A9D9-7504-0846-844A-2713476CE3E1}" type="slidenum">
              <a:rPr lang="en-US" smtClean="0"/>
              <a:pPr/>
              <a:t>9</a:t>
            </a:fld>
            <a:endParaRPr lang="en-US"/>
          </a:p>
        </p:txBody>
      </p:sp>
    </p:spTree>
    <p:extLst>
      <p:ext uri="{BB962C8B-B14F-4D97-AF65-F5344CB8AC3E}">
        <p14:creationId xmlns:p14="http://schemas.microsoft.com/office/powerpoint/2010/main" val="3182745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0071" name="Rectangle 23"/>
          <p:cNvSpPr>
            <a:spLocks noGrp="1" noChangeArrowheads="1"/>
          </p:cNvSpPr>
          <p:nvPr>
            <p:ph type="ctrTitle" sz="quarter"/>
          </p:nvPr>
        </p:nvSpPr>
        <p:spPr>
          <a:xfrm>
            <a:off x="228600" y="1524000"/>
            <a:ext cx="8686800" cy="1143000"/>
          </a:xfrm>
        </p:spPr>
        <p:txBody>
          <a:bodyPr/>
          <a:lstStyle>
            <a:lvl1pPr>
              <a:defRPr sz="5400"/>
            </a:lvl1pPr>
          </a:lstStyle>
          <a:p>
            <a:pPr lvl="0"/>
            <a:r>
              <a:rPr lang="en-US" noProof="0" dirty="0"/>
              <a:t>Click to edit Master title style</a:t>
            </a:r>
          </a:p>
        </p:txBody>
      </p:sp>
      <p:sp>
        <p:nvSpPr>
          <p:cNvPr id="130072" name="Rectangle 24"/>
          <p:cNvSpPr>
            <a:spLocks noGrp="1" noChangeArrowheads="1"/>
          </p:cNvSpPr>
          <p:nvPr>
            <p:ph type="subTitle" sz="quarter" idx="1" hasCustomPrompt="1"/>
          </p:nvPr>
        </p:nvSpPr>
        <p:spPr>
          <a:xfrm>
            <a:off x="1447800" y="3733800"/>
            <a:ext cx="6400800" cy="914400"/>
          </a:xfrm>
        </p:spPr>
        <p:txBody>
          <a:bodyPr/>
          <a:lstStyle>
            <a:lvl1pPr marL="0" indent="0" algn="ctr">
              <a:defRPr/>
            </a:lvl1pPr>
          </a:lstStyle>
          <a:p>
            <a:pPr lvl="0"/>
            <a:r>
              <a:rPr lang="en-US" noProof="0" dirty="0"/>
              <a:t>Date</a:t>
            </a:r>
          </a:p>
        </p:txBody>
      </p:sp>
      <p:sp>
        <p:nvSpPr>
          <p:cNvPr id="5" name="Text Placeholder 4"/>
          <p:cNvSpPr>
            <a:spLocks noGrp="1"/>
          </p:cNvSpPr>
          <p:nvPr>
            <p:ph type="body" sz="quarter" idx="11" hasCustomPrompt="1"/>
          </p:nvPr>
        </p:nvSpPr>
        <p:spPr>
          <a:xfrm>
            <a:off x="228600" y="4724400"/>
            <a:ext cx="8763000" cy="762000"/>
          </a:xfrm>
        </p:spPr>
        <p:txBody>
          <a:bodyPr/>
          <a:lstStyle>
            <a:lvl1pPr algn="ctr">
              <a:defRPr sz="3200"/>
            </a:lvl1pPr>
          </a:lstStyle>
          <a:p>
            <a:r>
              <a:rPr lang="en-US" dirty="0"/>
              <a:t>Name(s) of Presenter(s) </a:t>
            </a:r>
            <a:r>
              <a:rPr lang="en-US" sz="1800" dirty="0"/>
              <a:t>(optional—see instructions)</a:t>
            </a:r>
          </a:p>
        </p:txBody>
      </p:sp>
      <p:sp>
        <p:nvSpPr>
          <p:cNvPr id="2" name="TextBox 1"/>
          <p:cNvSpPr txBox="1"/>
          <p:nvPr userDrawn="1"/>
        </p:nvSpPr>
        <p:spPr>
          <a:xfrm>
            <a:off x="0" y="6167438"/>
            <a:ext cx="9144000" cy="830997"/>
          </a:xfrm>
          <a:prstGeom prst="rect">
            <a:avLst/>
          </a:prstGeom>
          <a:noFill/>
        </p:spPr>
        <p:txBody>
          <a:bodyPr wrap="square" rtlCol="0">
            <a:spAutoFit/>
          </a:bodyPr>
          <a:lstStyle/>
          <a:p>
            <a:pPr marL="0" marR="0" indent="0" algn="ctr" defTabSz="914400" rtl="0" eaLnBrk="0" fontAlgn="base" latinLnBrk="0" hangingPunct="0">
              <a:lnSpc>
                <a:spcPct val="100000"/>
              </a:lnSpc>
              <a:spcBef>
                <a:spcPct val="0"/>
              </a:spcBef>
              <a:spcAft>
                <a:spcPct val="0"/>
              </a:spcAft>
              <a:buClrTx/>
              <a:buSzTx/>
              <a:buFontTx/>
              <a:buNone/>
              <a:tabLst/>
              <a:defRPr/>
            </a:pPr>
            <a:r>
              <a:rPr lang="en-US" b="1" dirty="0">
                <a:solidFill>
                  <a:srgbClr val="FEFFFC"/>
                </a:solidFill>
              </a:rPr>
              <a:t>Boston Region Metropolitan Planning Organization</a:t>
            </a:r>
          </a:p>
          <a:p>
            <a:pPr algn="ctr"/>
            <a:endParaRPr lang="en-US" b="1" dirty="0">
              <a:solidFill>
                <a:srgbClr val="FEFFFC"/>
              </a:solidFill>
            </a:endParaRPr>
          </a:p>
        </p:txBody>
      </p:sp>
      <p:pic>
        <p:nvPicPr>
          <p:cNvPr id="3" name="Picture 2" descr="MPO_LOGO_2013powe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83774" y="228601"/>
            <a:ext cx="1297826" cy="1295534"/>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88545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40151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70010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066876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83608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74084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641772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useBgFill="1">
        <p:nvSpPr>
          <p:cNvPr id="2" name="Rectangle 1"/>
          <p:cNvSpPr/>
          <p:nvPr userDrawn="1"/>
        </p:nvSpPr>
        <p:spPr bwMode="auto">
          <a:xfrm>
            <a:off x="0" y="5410200"/>
            <a:ext cx="9144000" cy="1447800"/>
          </a:xfrm>
          <a:prstGeom prst="rect">
            <a:avLst/>
          </a:prstGeom>
          <a:ln w="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Narrow Bold" charset="0"/>
              <a:ea typeface="ＭＳ Ｐゴシック" charset="0"/>
            </a:endParaRPr>
          </a:p>
        </p:txBody>
      </p:sp>
    </p:spTree>
    <p:extLst>
      <p:ext uri="{BB962C8B-B14F-4D97-AF65-F5344CB8AC3E}">
        <p14:creationId xmlns:p14="http://schemas.microsoft.com/office/powerpoint/2010/main" val="2955061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96871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99514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7067E"/>
        </a:solidFill>
        <a:effectLst/>
      </p:bgPr>
    </p:bg>
    <p:spTree>
      <p:nvGrpSpPr>
        <p:cNvPr id="1" name=""/>
        <p:cNvGrpSpPr/>
        <p:nvPr/>
      </p:nvGrpSpPr>
      <p:grpSpPr>
        <a:xfrm>
          <a:off x="0" y="0"/>
          <a:ext cx="0" cy="0"/>
          <a:chOff x="0" y="0"/>
          <a:chExt cx="0" cy="0"/>
        </a:xfrm>
      </p:grpSpPr>
      <p:sp>
        <p:nvSpPr>
          <p:cNvPr id="1032" name="Line 8"/>
          <p:cNvSpPr>
            <a:spLocks noChangeShapeType="1"/>
          </p:cNvSpPr>
          <p:nvPr/>
        </p:nvSpPr>
        <p:spPr bwMode="auto">
          <a:xfrm>
            <a:off x="655758" y="6248400"/>
            <a:ext cx="7332606" cy="0"/>
          </a:xfrm>
          <a:prstGeom prst="line">
            <a:avLst/>
          </a:prstGeom>
          <a:noFill/>
          <a:ln w="19050">
            <a:solidFill>
              <a:srgbClr val="9DC2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040" name="Rectangle 16"/>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41" name="Rectangle 17"/>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6" name="Picture 5" descr="MPO_LOGO_2013power.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8028607" y="5791200"/>
            <a:ext cx="916018" cy="9144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b="1">
          <a:solidFill>
            <a:schemeClr val="bg1"/>
          </a:solidFill>
          <a:latin typeface="+mj-lt"/>
          <a:ea typeface="+mj-ea"/>
          <a:cs typeface="+mj-cs"/>
        </a:defRPr>
      </a:lvl1pPr>
      <a:lvl2pPr algn="ctr" rtl="0" eaLnBrk="1" fontAlgn="base" hangingPunct="1">
        <a:spcBef>
          <a:spcPct val="0"/>
        </a:spcBef>
        <a:spcAft>
          <a:spcPct val="0"/>
        </a:spcAft>
        <a:defRPr sz="4400" b="1">
          <a:solidFill>
            <a:schemeClr val="bg1"/>
          </a:solidFill>
          <a:latin typeface="Arial Narrow" charset="0"/>
          <a:ea typeface="ＭＳ Ｐゴシック" charset="0"/>
        </a:defRPr>
      </a:lvl2pPr>
      <a:lvl3pPr algn="ctr" rtl="0" eaLnBrk="1" fontAlgn="base" hangingPunct="1">
        <a:spcBef>
          <a:spcPct val="0"/>
        </a:spcBef>
        <a:spcAft>
          <a:spcPct val="0"/>
        </a:spcAft>
        <a:defRPr sz="4400" b="1">
          <a:solidFill>
            <a:schemeClr val="bg1"/>
          </a:solidFill>
          <a:latin typeface="Arial Narrow" charset="0"/>
          <a:ea typeface="ＭＳ Ｐゴシック" charset="0"/>
        </a:defRPr>
      </a:lvl3pPr>
      <a:lvl4pPr algn="ctr" rtl="0" eaLnBrk="1" fontAlgn="base" hangingPunct="1">
        <a:spcBef>
          <a:spcPct val="0"/>
        </a:spcBef>
        <a:spcAft>
          <a:spcPct val="0"/>
        </a:spcAft>
        <a:defRPr sz="4400" b="1">
          <a:solidFill>
            <a:schemeClr val="bg1"/>
          </a:solidFill>
          <a:latin typeface="Arial Narrow" charset="0"/>
          <a:ea typeface="ＭＳ Ｐゴシック" charset="0"/>
        </a:defRPr>
      </a:lvl4pPr>
      <a:lvl5pPr algn="ctr" rtl="0" eaLnBrk="1" fontAlgn="base" hangingPunct="1">
        <a:spcBef>
          <a:spcPct val="0"/>
        </a:spcBef>
        <a:spcAft>
          <a:spcPct val="0"/>
        </a:spcAft>
        <a:defRPr sz="4400" b="1">
          <a:solidFill>
            <a:schemeClr val="bg1"/>
          </a:solidFill>
          <a:latin typeface="Arial Narrow" charset="0"/>
          <a:ea typeface="ＭＳ Ｐゴシック" charset="0"/>
        </a:defRPr>
      </a:lvl5pPr>
      <a:lvl6pPr marL="457200" algn="ctr" rtl="0" eaLnBrk="1" fontAlgn="base" hangingPunct="1">
        <a:spcBef>
          <a:spcPct val="0"/>
        </a:spcBef>
        <a:spcAft>
          <a:spcPct val="0"/>
        </a:spcAft>
        <a:defRPr sz="4400" b="1">
          <a:solidFill>
            <a:schemeClr val="bg1"/>
          </a:solidFill>
          <a:latin typeface="Arial Narrow" charset="0"/>
          <a:ea typeface="ＭＳ Ｐゴシック" charset="0"/>
        </a:defRPr>
      </a:lvl6pPr>
      <a:lvl7pPr marL="914400" algn="ctr" rtl="0" eaLnBrk="1" fontAlgn="base" hangingPunct="1">
        <a:spcBef>
          <a:spcPct val="0"/>
        </a:spcBef>
        <a:spcAft>
          <a:spcPct val="0"/>
        </a:spcAft>
        <a:defRPr sz="4400" b="1">
          <a:solidFill>
            <a:schemeClr val="bg1"/>
          </a:solidFill>
          <a:latin typeface="Arial Narrow" charset="0"/>
          <a:ea typeface="ＭＳ Ｐゴシック" charset="0"/>
        </a:defRPr>
      </a:lvl7pPr>
      <a:lvl8pPr marL="1371600" algn="ctr" rtl="0" eaLnBrk="1" fontAlgn="base" hangingPunct="1">
        <a:spcBef>
          <a:spcPct val="0"/>
        </a:spcBef>
        <a:spcAft>
          <a:spcPct val="0"/>
        </a:spcAft>
        <a:defRPr sz="4400" b="1">
          <a:solidFill>
            <a:schemeClr val="bg1"/>
          </a:solidFill>
          <a:latin typeface="Arial Narrow" charset="0"/>
          <a:ea typeface="ＭＳ Ｐゴシック" charset="0"/>
        </a:defRPr>
      </a:lvl8pPr>
      <a:lvl9pPr marL="1828800" algn="ctr" rtl="0" eaLnBrk="1" fontAlgn="base" hangingPunct="1">
        <a:spcBef>
          <a:spcPct val="0"/>
        </a:spcBef>
        <a:spcAft>
          <a:spcPct val="0"/>
        </a:spcAft>
        <a:defRPr sz="4400" b="1">
          <a:solidFill>
            <a:schemeClr val="bg1"/>
          </a:solidFill>
          <a:latin typeface="Arial Narrow" charset="0"/>
          <a:ea typeface="ＭＳ Ｐゴシック" charset="0"/>
        </a:defRPr>
      </a:lvl9pPr>
    </p:titleStyle>
    <p:bodyStyle>
      <a:lvl1pPr marL="342900" indent="-342900" algn="l" rtl="0" eaLnBrk="1" fontAlgn="base" hangingPunct="1">
        <a:spcBef>
          <a:spcPct val="20000"/>
        </a:spcBef>
        <a:spcAft>
          <a:spcPct val="0"/>
        </a:spcAft>
        <a:defRPr sz="3200" b="1">
          <a:solidFill>
            <a:schemeClr val="bg1"/>
          </a:solidFill>
          <a:latin typeface="+mn-lt"/>
          <a:ea typeface="+mn-ea"/>
          <a:cs typeface="+mn-cs"/>
        </a:defRPr>
      </a:lvl1pPr>
      <a:lvl2pPr marL="742950" indent="-285750" algn="l" rtl="0" eaLnBrk="1" fontAlgn="base" hangingPunct="1">
        <a:spcBef>
          <a:spcPct val="20000"/>
        </a:spcBef>
        <a:spcAft>
          <a:spcPct val="0"/>
        </a:spcAft>
        <a:buChar char="–"/>
        <a:defRPr sz="2800" b="1">
          <a:solidFill>
            <a:schemeClr val="bg1"/>
          </a:solidFill>
          <a:latin typeface="+mn-lt"/>
          <a:ea typeface="+mn-ea"/>
        </a:defRPr>
      </a:lvl2pPr>
      <a:lvl3pPr marL="1143000" indent="-228600" algn="l" rtl="0" eaLnBrk="1" fontAlgn="base" hangingPunct="1">
        <a:spcBef>
          <a:spcPct val="20000"/>
        </a:spcBef>
        <a:spcAft>
          <a:spcPct val="0"/>
        </a:spcAft>
        <a:buChar char="•"/>
        <a:defRPr sz="2400" b="1">
          <a:solidFill>
            <a:schemeClr val="bg1"/>
          </a:solidFill>
          <a:latin typeface="+mn-lt"/>
          <a:ea typeface="+mn-ea"/>
        </a:defRPr>
      </a:lvl3pPr>
      <a:lvl4pPr marL="1600200" indent="-228600" algn="l" rtl="0" eaLnBrk="1" fontAlgn="base" hangingPunct="1">
        <a:spcBef>
          <a:spcPct val="20000"/>
        </a:spcBef>
        <a:spcAft>
          <a:spcPct val="0"/>
        </a:spcAft>
        <a:buChar char="–"/>
        <a:defRPr sz="2000" b="1">
          <a:solidFill>
            <a:schemeClr val="bg1"/>
          </a:solidFill>
          <a:latin typeface="+mn-lt"/>
          <a:ea typeface="+mn-ea"/>
        </a:defRPr>
      </a:lvl4pPr>
      <a:lvl5pPr marL="2057400" indent="-228600" algn="l" rtl="0" eaLnBrk="1" fontAlgn="base" hangingPunct="1">
        <a:spcBef>
          <a:spcPct val="20000"/>
        </a:spcBef>
        <a:spcAft>
          <a:spcPct val="0"/>
        </a:spcAft>
        <a:buChar char="»"/>
        <a:defRPr sz="2000" b="1">
          <a:solidFill>
            <a:schemeClr val="bg1"/>
          </a:solidFill>
          <a:latin typeface="+mn-lt"/>
          <a:ea typeface="+mn-ea"/>
        </a:defRPr>
      </a:lvl5pPr>
      <a:lvl6pPr marL="2514600" indent="-228600" algn="l" rtl="0" eaLnBrk="1" fontAlgn="base" hangingPunct="1">
        <a:spcBef>
          <a:spcPct val="20000"/>
        </a:spcBef>
        <a:spcAft>
          <a:spcPct val="0"/>
        </a:spcAft>
        <a:buChar char="»"/>
        <a:defRPr sz="2000" b="1">
          <a:solidFill>
            <a:schemeClr val="bg1"/>
          </a:solidFill>
          <a:latin typeface="+mn-lt"/>
          <a:ea typeface="+mn-ea"/>
        </a:defRPr>
      </a:lvl6pPr>
      <a:lvl7pPr marL="2971800" indent="-228600" algn="l" rtl="0" eaLnBrk="1" fontAlgn="base" hangingPunct="1">
        <a:spcBef>
          <a:spcPct val="20000"/>
        </a:spcBef>
        <a:spcAft>
          <a:spcPct val="0"/>
        </a:spcAft>
        <a:buChar char="»"/>
        <a:defRPr sz="2000" b="1">
          <a:solidFill>
            <a:schemeClr val="bg1"/>
          </a:solidFill>
          <a:latin typeface="+mn-lt"/>
          <a:ea typeface="+mn-ea"/>
        </a:defRPr>
      </a:lvl7pPr>
      <a:lvl8pPr marL="3429000" indent="-228600" algn="l" rtl="0" eaLnBrk="1" fontAlgn="base" hangingPunct="1">
        <a:spcBef>
          <a:spcPct val="20000"/>
        </a:spcBef>
        <a:spcAft>
          <a:spcPct val="0"/>
        </a:spcAft>
        <a:buChar char="»"/>
        <a:defRPr sz="2000" b="1">
          <a:solidFill>
            <a:schemeClr val="bg1"/>
          </a:solidFill>
          <a:latin typeface="+mn-lt"/>
          <a:ea typeface="+mn-ea"/>
        </a:defRPr>
      </a:lvl8pPr>
      <a:lvl9pPr marL="3886200" indent="-228600" algn="l" rtl="0" eaLnBrk="1" fontAlgn="base" hangingPunct="1">
        <a:spcBef>
          <a:spcPct val="20000"/>
        </a:spcBef>
        <a:spcAft>
          <a:spcPct val="0"/>
        </a:spcAft>
        <a:buChar char="»"/>
        <a:defRPr sz="2000" b="1">
          <a:solidFill>
            <a:schemeClr val="bg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228600" y="1905000"/>
            <a:ext cx="8686800" cy="1143000"/>
          </a:xfrm>
        </p:spPr>
        <p:txBody>
          <a:bodyPr/>
          <a:lstStyle/>
          <a:p>
            <a:r>
              <a:rPr lang="en-US" dirty="0"/>
              <a:t>TIP Universe and Proposed Evaluation Updates</a:t>
            </a:r>
          </a:p>
        </p:txBody>
      </p:sp>
      <p:sp>
        <p:nvSpPr>
          <p:cNvPr id="3" name="Subtitle 2"/>
          <p:cNvSpPr>
            <a:spLocks noGrp="1"/>
          </p:cNvSpPr>
          <p:nvPr>
            <p:ph type="subTitle" sz="quarter" idx="1"/>
          </p:nvPr>
        </p:nvSpPr>
        <p:spPr/>
        <p:txBody>
          <a:bodyPr/>
          <a:lstStyle/>
          <a:p>
            <a:r>
              <a:rPr lang="en-US" dirty="0"/>
              <a:t>December 7, 2017</a:t>
            </a:r>
          </a:p>
        </p:txBody>
      </p:sp>
      <p:sp>
        <p:nvSpPr>
          <p:cNvPr id="4" name="Text Placeholder 3"/>
          <p:cNvSpPr>
            <a:spLocks noGrp="1"/>
          </p:cNvSpPr>
          <p:nvPr>
            <p:ph type="body" sz="quarter" idx="11"/>
          </p:nvPr>
        </p:nvSpPr>
        <p:spPr/>
        <p:txBody>
          <a:bodyPr/>
          <a:lstStyle/>
          <a:p>
            <a:r>
              <a:rPr lang="en-US" dirty="0"/>
              <a:t>Alexandra </a:t>
            </a:r>
            <a:r>
              <a:rPr lang="en-US" dirty="0" err="1"/>
              <a:t>Kleyman</a:t>
            </a:r>
            <a:endParaRPr lang="en-US" dirty="0"/>
          </a:p>
        </p:txBody>
      </p:sp>
    </p:spTree>
    <p:extLst>
      <p:ext uri="{BB962C8B-B14F-4D97-AF65-F5344CB8AC3E}">
        <p14:creationId xmlns:p14="http://schemas.microsoft.com/office/powerpoint/2010/main" val="32731821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1143000"/>
          </a:xfrm>
        </p:spPr>
        <p:txBody>
          <a:bodyPr/>
          <a:lstStyle/>
          <a:p>
            <a:r>
              <a:rPr lang="en-US" dirty="0">
                <a:solidFill>
                  <a:schemeClr val="tx1"/>
                </a:solidFill>
              </a:rPr>
              <a:t>What are the proposed changes?</a:t>
            </a:r>
          </a:p>
        </p:txBody>
      </p:sp>
      <p:sp>
        <p:nvSpPr>
          <p:cNvPr id="3" name="Content Placeholder 2"/>
          <p:cNvSpPr>
            <a:spLocks noGrp="1"/>
          </p:cNvSpPr>
          <p:nvPr>
            <p:ph idx="1"/>
          </p:nvPr>
        </p:nvSpPr>
        <p:spPr>
          <a:xfrm>
            <a:off x="685800" y="1474694"/>
            <a:ext cx="7772400" cy="4495800"/>
          </a:xfrm>
        </p:spPr>
        <p:txBody>
          <a:bodyPr/>
          <a:lstStyle/>
          <a:p>
            <a:pPr marL="457200" indent="-457200">
              <a:buFont typeface="Wingdings" panose="05000000000000000000" pitchFamily="2" charset="2"/>
              <a:buChar char="Ø"/>
            </a:pPr>
            <a:r>
              <a:rPr lang="en-US" sz="3600" dirty="0">
                <a:solidFill>
                  <a:schemeClr val="tx1"/>
                </a:solidFill>
              </a:rPr>
              <a:t>Safety</a:t>
            </a:r>
            <a:r>
              <a:rPr lang="en-US" dirty="0"/>
              <a:t>: use intersection and corridor segment crash rates instead of EPDO rate</a:t>
            </a:r>
          </a:p>
          <a:p>
            <a:pPr marL="0" indent="0"/>
            <a:endParaRPr lang="en-US" sz="1800" dirty="0"/>
          </a:p>
          <a:p>
            <a:pPr marL="457200" indent="-457200">
              <a:buFont typeface="Wingdings" panose="05000000000000000000" pitchFamily="2" charset="2"/>
              <a:buChar char="Ø"/>
            </a:pPr>
            <a:r>
              <a:rPr lang="en-US" sz="3600" dirty="0">
                <a:solidFill>
                  <a:schemeClr val="tx1"/>
                </a:solidFill>
              </a:rPr>
              <a:t>Equity</a:t>
            </a:r>
            <a:r>
              <a:rPr lang="en-US" dirty="0"/>
              <a:t>: eliminate minimum population requirement</a:t>
            </a:r>
          </a:p>
          <a:p>
            <a:pPr marL="0" indent="0"/>
            <a:endParaRPr lang="en-US" sz="1800" dirty="0"/>
          </a:p>
          <a:p>
            <a:pPr marL="457200" indent="-457200">
              <a:buFont typeface="Wingdings" panose="05000000000000000000" pitchFamily="2" charset="2"/>
              <a:buChar char="Ø"/>
            </a:pPr>
            <a:r>
              <a:rPr lang="en-US" sz="3600" dirty="0">
                <a:solidFill>
                  <a:schemeClr val="tx1"/>
                </a:solidFill>
              </a:rPr>
              <a:t>Economic Vitality: </a:t>
            </a:r>
            <a:r>
              <a:rPr lang="en-US" dirty="0"/>
              <a:t>weight all non-motorized modes the same for Serves Targeted Development Site criteria</a:t>
            </a:r>
          </a:p>
          <a:p>
            <a:pPr marL="857250" lvl="1" indent="-457200">
              <a:buFont typeface="Wingdings" panose="05000000000000000000" pitchFamily="2" charset="2"/>
              <a:buChar char="Ø"/>
            </a:pPr>
            <a:endParaRPr lang="en-US" dirty="0"/>
          </a:p>
          <a:p>
            <a:pPr marL="0" indent="0"/>
            <a:endParaRPr lang="en-US" dirty="0"/>
          </a:p>
        </p:txBody>
      </p:sp>
    </p:spTree>
    <p:extLst>
      <p:ext uri="{BB962C8B-B14F-4D97-AF65-F5344CB8AC3E}">
        <p14:creationId xmlns:p14="http://schemas.microsoft.com/office/powerpoint/2010/main" val="1868048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965"/>
            <a:ext cx="7772400" cy="1143000"/>
          </a:xfrm>
        </p:spPr>
        <p:txBody>
          <a:bodyPr/>
          <a:lstStyle/>
          <a:p>
            <a:r>
              <a:rPr lang="en-US" dirty="0">
                <a:solidFill>
                  <a:schemeClr val="tx1"/>
                </a:solidFill>
              </a:rPr>
              <a:t>What are the results?</a:t>
            </a:r>
          </a:p>
        </p:txBody>
      </p:sp>
      <p:sp>
        <p:nvSpPr>
          <p:cNvPr id="3" name="Content Placeholder 2"/>
          <p:cNvSpPr>
            <a:spLocks noGrp="1"/>
          </p:cNvSpPr>
          <p:nvPr>
            <p:ph idx="1"/>
          </p:nvPr>
        </p:nvSpPr>
        <p:spPr>
          <a:xfrm>
            <a:off x="685800" y="1295400"/>
            <a:ext cx="7772400" cy="4800600"/>
          </a:xfrm>
        </p:spPr>
        <p:txBody>
          <a:bodyPr/>
          <a:lstStyle/>
          <a:p>
            <a:pPr marL="457200" indent="-457200">
              <a:buFont typeface="Wingdings" panose="05000000000000000000" pitchFamily="2" charset="2"/>
              <a:buChar char="Ø"/>
            </a:pPr>
            <a:r>
              <a:rPr lang="en-US" dirty="0"/>
              <a:t>Repeatable </a:t>
            </a:r>
            <a:r>
              <a:rPr lang="en-US" b="0" dirty="0"/>
              <a:t>methodology with clearly defined data needs and sources</a:t>
            </a:r>
          </a:p>
          <a:p>
            <a:pPr marL="0" indent="0"/>
            <a:endParaRPr lang="en-US" sz="1800" dirty="0"/>
          </a:p>
          <a:p>
            <a:pPr marL="457200" indent="-457200">
              <a:buFont typeface="Wingdings" panose="05000000000000000000" pitchFamily="2" charset="2"/>
              <a:buChar char="Ø"/>
            </a:pPr>
            <a:r>
              <a:rPr lang="en-US" dirty="0"/>
              <a:t>Clear </a:t>
            </a:r>
            <a:r>
              <a:rPr lang="en-US" b="0" dirty="0"/>
              <a:t>proponent guide and questionnaire to communicate data needs</a:t>
            </a:r>
          </a:p>
          <a:p>
            <a:pPr marL="457200" indent="-457200">
              <a:buFont typeface="Wingdings" panose="05000000000000000000" pitchFamily="2" charset="2"/>
              <a:buChar char="Ø"/>
            </a:pPr>
            <a:endParaRPr lang="en-US" sz="1800" dirty="0"/>
          </a:p>
          <a:p>
            <a:pPr marL="457200" indent="-457200">
              <a:buFont typeface="Wingdings" panose="05000000000000000000" pitchFamily="2" charset="2"/>
              <a:buChar char="Ø"/>
            </a:pPr>
            <a:r>
              <a:rPr lang="en-US" dirty="0"/>
              <a:t>Transparent </a:t>
            </a:r>
            <a:r>
              <a:rPr lang="en-US" b="0" dirty="0"/>
              <a:t>and reorganized online and internal TIP databases</a:t>
            </a:r>
          </a:p>
          <a:p>
            <a:pPr marL="0" indent="0"/>
            <a:endParaRPr lang="en-US" sz="1800" dirty="0"/>
          </a:p>
          <a:p>
            <a:pPr marL="457200" indent="-457200">
              <a:buFont typeface="Wingdings" panose="05000000000000000000" pitchFamily="2" charset="2"/>
              <a:buChar char="Ø"/>
            </a:pPr>
            <a:r>
              <a:rPr lang="en-US" b="0" dirty="0"/>
              <a:t>Minor change in some project scores </a:t>
            </a:r>
          </a:p>
          <a:p>
            <a:pPr marL="0" indent="0"/>
            <a:endParaRPr lang="en-US" dirty="0"/>
          </a:p>
          <a:p>
            <a:pPr marL="457200" indent="-457200">
              <a:buFont typeface="Wingdings" panose="05000000000000000000" pitchFamily="2" charset="2"/>
              <a:buChar char="Ø"/>
            </a:pPr>
            <a:endParaRPr lang="en-US" dirty="0"/>
          </a:p>
          <a:p>
            <a:pPr marL="457200" indent="-457200">
              <a:buFont typeface="Wingdings" panose="05000000000000000000" pitchFamily="2" charset="2"/>
              <a:buChar char="Ø"/>
            </a:pPr>
            <a:endParaRPr lang="en-US" dirty="0"/>
          </a:p>
        </p:txBody>
      </p:sp>
    </p:spTree>
    <p:extLst>
      <p:ext uri="{BB962C8B-B14F-4D97-AF65-F5344CB8AC3E}">
        <p14:creationId xmlns:p14="http://schemas.microsoft.com/office/powerpoint/2010/main" val="3828928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1026826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685800" y="2286000"/>
            <a:ext cx="7772400" cy="1143000"/>
          </a:xfrm>
        </p:spPr>
        <p:txBody>
          <a:bodyPr/>
          <a:lstStyle/>
          <a:p>
            <a:r>
              <a:rPr lang="en-US" dirty="0"/>
              <a:t>Appendix</a:t>
            </a:r>
          </a:p>
        </p:txBody>
      </p:sp>
    </p:spTree>
    <p:extLst>
      <p:ext uri="{BB962C8B-B14F-4D97-AF65-F5344CB8AC3E}">
        <p14:creationId xmlns:p14="http://schemas.microsoft.com/office/powerpoint/2010/main" val="16824428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947246552"/>
              </p:ext>
            </p:extLst>
          </p:nvPr>
        </p:nvGraphicFramePr>
        <p:xfrm>
          <a:off x="0" y="721878"/>
          <a:ext cx="9144000" cy="5203451"/>
        </p:xfrm>
        <a:graphic>
          <a:graphicData uri="http://schemas.openxmlformats.org/drawingml/2006/table">
            <a:tbl>
              <a:tblPr firstRow="1" bandRow="1">
                <a:tableStyleId>{5C22544A-7EE6-4342-B048-85BDC9FD1C3A}</a:tableStyleId>
              </a:tblPr>
              <a:tblGrid>
                <a:gridCol w="4527611">
                  <a:extLst>
                    <a:ext uri="{9D8B030D-6E8A-4147-A177-3AD203B41FA5}">
                      <a16:colId xmlns:a16="http://schemas.microsoft.com/office/drawing/2014/main" val="20000"/>
                    </a:ext>
                  </a:extLst>
                </a:gridCol>
                <a:gridCol w="2177989">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tblGrid>
              <a:tr h="448571">
                <a:tc>
                  <a:txBody>
                    <a:bodyPr/>
                    <a:lstStyle/>
                    <a:p>
                      <a:r>
                        <a:rPr lang="en-US" dirty="0">
                          <a:solidFill>
                            <a:srgbClr val="000000"/>
                          </a:solidFill>
                        </a:rPr>
                        <a:t>Old Approach (EPDO Rate)</a:t>
                      </a:r>
                    </a:p>
                  </a:txBody>
                  <a:tcPr/>
                </a:tc>
                <a:tc gridSpan="2">
                  <a:txBody>
                    <a:bodyPr/>
                    <a:lstStyle/>
                    <a:p>
                      <a:pPr algn="ctr"/>
                      <a:r>
                        <a:rPr lang="en-US" dirty="0">
                          <a:solidFill>
                            <a:srgbClr val="000000"/>
                          </a:solidFill>
                        </a:rPr>
                        <a:t>Proposed</a:t>
                      </a:r>
                      <a:r>
                        <a:rPr lang="en-US" baseline="0" dirty="0">
                          <a:solidFill>
                            <a:srgbClr val="000000"/>
                          </a:solidFill>
                        </a:rPr>
                        <a:t> New Approach</a:t>
                      </a:r>
                      <a:endParaRPr lang="en-US" dirty="0">
                        <a:solidFill>
                          <a:srgbClr val="000000"/>
                        </a:solidFill>
                      </a:endParaRPr>
                    </a:p>
                  </a:txBody>
                  <a:tcPr/>
                </a:tc>
                <a:tc hMerge="1">
                  <a:txBody>
                    <a:bodyPr/>
                    <a:lstStyle/>
                    <a:p>
                      <a:endParaRPr lang="en-US" dirty="0">
                        <a:solidFill>
                          <a:srgbClr val="000000"/>
                        </a:solidFill>
                      </a:endParaRPr>
                    </a:p>
                  </a:txBody>
                  <a:tcPr/>
                </a:tc>
                <a:extLst>
                  <a:ext uri="{0D108BD9-81ED-4DB2-BD59-A6C34878D82A}">
                    <a16:rowId xmlns:a16="http://schemas.microsoft.com/office/drawing/2014/main" val="10000"/>
                  </a:ext>
                </a:extLst>
              </a:tr>
              <a:tr h="4656829">
                <a:tc>
                  <a:txBody>
                    <a:bodyPr/>
                    <a:lstStyle/>
                    <a:p>
                      <a:pPr marL="0" indent="0">
                        <a:buFont typeface="Wingdings" panose="05000000000000000000" pitchFamily="2" charset="2"/>
                        <a:buNone/>
                      </a:pPr>
                      <a:r>
                        <a:rPr lang="en-US" sz="1800" b="1" i="0" kern="1200" dirty="0">
                          <a:solidFill>
                            <a:srgbClr val="000000"/>
                          </a:solidFill>
                          <a:effectLst/>
                          <a:latin typeface="+mn-lt"/>
                          <a:ea typeface="+mn-ea"/>
                          <a:cs typeface="+mn-cs"/>
                        </a:rPr>
                        <a:t>+5   </a:t>
                      </a:r>
                      <a:r>
                        <a:rPr lang="en-US" sz="1800" b="0" i="0" kern="1200" dirty="0">
                          <a:solidFill>
                            <a:srgbClr val="000000"/>
                          </a:solidFill>
                          <a:effectLst/>
                          <a:latin typeface="+mn-lt"/>
                          <a:ea typeface="+mn-ea"/>
                          <a:cs typeface="+mn-cs"/>
                        </a:rPr>
                        <a:t>Average annual EPDO per 1,000,000 VMT</a:t>
                      </a:r>
                    </a:p>
                    <a:p>
                      <a:pPr marL="0" indent="0">
                        <a:buFont typeface="Wingdings" panose="05000000000000000000" pitchFamily="2" charset="2"/>
                        <a:buNone/>
                      </a:pPr>
                      <a:r>
                        <a:rPr lang="en-US" sz="1800" b="0" i="0" kern="1200" dirty="0">
                          <a:solidFill>
                            <a:srgbClr val="000000"/>
                          </a:solidFill>
                          <a:effectLst/>
                          <a:latin typeface="+mn-lt"/>
                          <a:ea typeface="+mn-ea"/>
                          <a:cs typeface="+mn-cs"/>
                        </a:rPr>
                        <a:t>       of 20 or more </a:t>
                      </a:r>
                    </a:p>
                    <a:p>
                      <a:pPr marL="0" indent="0">
                        <a:buFont typeface="Wingdings" panose="05000000000000000000" pitchFamily="2" charset="2"/>
                        <a:buNone/>
                      </a:pPr>
                      <a:endParaRPr lang="en-US" sz="1200" b="0" i="0" kern="1200" dirty="0">
                        <a:solidFill>
                          <a:srgbClr val="000000"/>
                        </a:solidFill>
                        <a:effectLst/>
                        <a:latin typeface="+mn-lt"/>
                        <a:ea typeface="+mn-ea"/>
                        <a:cs typeface="+mn-cs"/>
                      </a:endParaRPr>
                    </a:p>
                    <a:p>
                      <a:pPr marL="0" indent="0">
                        <a:buFont typeface="Wingdings" panose="05000000000000000000" pitchFamily="2" charset="2"/>
                        <a:buNone/>
                      </a:pPr>
                      <a:r>
                        <a:rPr lang="en-US" sz="1800" b="1" i="0" kern="1200" dirty="0">
                          <a:solidFill>
                            <a:srgbClr val="000000"/>
                          </a:solidFill>
                          <a:effectLst/>
                          <a:latin typeface="+mn-lt"/>
                          <a:ea typeface="+mn-ea"/>
                          <a:cs typeface="+mn-cs"/>
                        </a:rPr>
                        <a:t>+4   </a:t>
                      </a:r>
                      <a:r>
                        <a:rPr lang="en-US" sz="1800" b="0" i="0" kern="1200" dirty="0">
                          <a:solidFill>
                            <a:srgbClr val="000000"/>
                          </a:solidFill>
                          <a:effectLst/>
                          <a:latin typeface="+mn-lt"/>
                          <a:ea typeface="+mn-ea"/>
                          <a:cs typeface="+mn-cs"/>
                        </a:rPr>
                        <a:t>Average annual EPDO per 1,000,000 VMT</a:t>
                      </a:r>
                    </a:p>
                    <a:p>
                      <a:pPr marL="0" indent="0">
                        <a:buFont typeface="Wingdings" panose="05000000000000000000" pitchFamily="2" charset="2"/>
                        <a:buNone/>
                      </a:pPr>
                      <a:r>
                        <a:rPr lang="en-US" sz="1800" b="0" i="0" kern="1200" baseline="0" dirty="0">
                          <a:solidFill>
                            <a:srgbClr val="000000"/>
                          </a:solidFill>
                          <a:effectLst/>
                          <a:latin typeface="+mn-lt"/>
                          <a:ea typeface="+mn-ea"/>
                          <a:cs typeface="+mn-cs"/>
                        </a:rPr>
                        <a:t>       </a:t>
                      </a:r>
                      <a:r>
                        <a:rPr lang="en-US" sz="1800" b="0" i="0" kern="1200" dirty="0">
                          <a:solidFill>
                            <a:srgbClr val="000000"/>
                          </a:solidFill>
                          <a:effectLst/>
                          <a:latin typeface="+mn-lt"/>
                          <a:ea typeface="+mn-ea"/>
                          <a:cs typeface="+mn-cs"/>
                        </a:rPr>
                        <a:t>between 15-20 </a:t>
                      </a:r>
                    </a:p>
                    <a:p>
                      <a:pPr marL="0" indent="0">
                        <a:buFont typeface="Wingdings" panose="05000000000000000000" pitchFamily="2" charset="2"/>
                        <a:buNone/>
                      </a:pPr>
                      <a:endParaRPr lang="en-US" sz="1200" b="0" i="0" kern="1200" dirty="0">
                        <a:solidFill>
                          <a:srgbClr val="000000"/>
                        </a:solidFill>
                        <a:effectLst/>
                        <a:latin typeface="+mn-lt"/>
                        <a:ea typeface="+mn-ea"/>
                        <a:cs typeface="+mn-cs"/>
                      </a:endParaRPr>
                    </a:p>
                    <a:p>
                      <a:pPr marL="0" indent="0">
                        <a:buFont typeface="Wingdings" panose="05000000000000000000" pitchFamily="2" charset="2"/>
                        <a:buNone/>
                      </a:pPr>
                      <a:r>
                        <a:rPr lang="en-US" sz="1800" b="1" i="0" kern="1200" dirty="0">
                          <a:solidFill>
                            <a:srgbClr val="000000"/>
                          </a:solidFill>
                          <a:effectLst/>
                          <a:latin typeface="+mn-lt"/>
                          <a:ea typeface="+mn-ea"/>
                          <a:cs typeface="+mn-cs"/>
                        </a:rPr>
                        <a:t>+3   </a:t>
                      </a:r>
                      <a:r>
                        <a:rPr lang="en-US" sz="1800" b="0" i="0" kern="1200" dirty="0">
                          <a:solidFill>
                            <a:srgbClr val="000000"/>
                          </a:solidFill>
                          <a:effectLst/>
                          <a:latin typeface="+mn-lt"/>
                          <a:ea typeface="+mn-ea"/>
                          <a:cs typeface="+mn-cs"/>
                        </a:rPr>
                        <a:t>Average annual EPDO per 1,000,000 VMT</a:t>
                      </a:r>
                    </a:p>
                    <a:p>
                      <a:pPr marL="0" indent="0">
                        <a:buFont typeface="Wingdings" panose="05000000000000000000" pitchFamily="2" charset="2"/>
                        <a:buNone/>
                      </a:pPr>
                      <a:r>
                        <a:rPr lang="en-US" sz="1800" b="0" i="0" kern="1200" baseline="0" dirty="0">
                          <a:solidFill>
                            <a:srgbClr val="000000"/>
                          </a:solidFill>
                          <a:effectLst/>
                          <a:latin typeface="+mn-lt"/>
                          <a:ea typeface="+mn-ea"/>
                          <a:cs typeface="+mn-cs"/>
                        </a:rPr>
                        <a:t>       </a:t>
                      </a:r>
                      <a:r>
                        <a:rPr lang="en-US" sz="1800" b="0" i="0" kern="1200" dirty="0">
                          <a:solidFill>
                            <a:srgbClr val="000000"/>
                          </a:solidFill>
                          <a:effectLst/>
                          <a:latin typeface="+mn-lt"/>
                          <a:ea typeface="+mn-ea"/>
                          <a:cs typeface="+mn-cs"/>
                        </a:rPr>
                        <a:t>between 10-15 </a:t>
                      </a:r>
                    </a:p>
                    <a:p>
                      <a:pPr marL="0" indent="0">
                        <a:buFont typeface="Wingdings" panose="05000000000000000000" pitchFamily="2" charset="2"/>
                        <a:buNone/>
                      </a:pPr>
                      <a:endParaRPr lang="en-US" sz="1200" b="0" i="0" kern="1200" dirty="0">
                        <a:solidFill>
                          <a:srgbClr val="000000"/>
                        </a:solidFill>
                        <a:effectLst/>
                        <a:latin typeface="+mn-lt"/>
                        <a:ea typeface="+mn-ea"/>
                        <a:cs typeface="+mn-cs"/>
                      </a:endParaRPr>
                    </a:p>
                    <a:p>
                      <a:pPr marL="0" indent="0">
                        <a:buFont typeface="Wingdings" panose="05000000000000000000" pitchFamily="2" charset="2"/>
                        <a:buNone/>
                      </a:pPr>
                      <a:r>
                        <a:rPr lang="en-US" sz="1800" b="1" i="0" kern="1200" dirty="0">
                          <a:solidFill>
                            <a:srgbClr val="000000"/>
                          </a:solidFill>
                          <a:effectLst/>
                          <a:latin typeface="+mn-lt"/>
                          <a:ea typeface="+mn-ea"/>
                          <a:cs typeface="+mn-cs"/>
                        </a:rPr>
                        <a:t>+2   </a:t>
                      </a:r>
                      <a:r>
                        <a:rPr lang="en-US" sz="1800" b="0" i="0" kern="1200" dirty="0">
                          <a:solidFill>
                            <a:srgbClr val="000000"/>
                          </a:solidFill>
                          <a:effectLst/>
                          <a:latin typeface="+mn-lt"/>
                          <a:ea typeface="+mn-ea"/>
                          <a:cs typeface="+mn-cs"/>
                        </a:rPr>
                        <a:t>Average annual EPDO per 1,000,000 VMT</a:t>
                      </a:r>
                    </a:p>
                    <a:p>
                      <a:pPr marL="0" indent="0">
                        <a:buFont typeface="Wingdings" panose="05000000000000000000" pitchFamily="2" charset="2"/>
                        <a:buNone/>
                      </a:pPr>
                      <a:r>
                        <a:rPr lang="en-US" sz="1800" b="0" i="0" kern="1200" baseline="0" dirty="0">
                          <a:solidFill>
                            <a:srgbClr val="000000"/>
                          </a:solidFill>
                          <a:effectLst/>
                          <a:latin typeface="+mn-lt"/>
                          <a:ea typeface="+mn-ea"/>
                          <a:cs typeface="+mn-cs"/>
                        </a:rPr>
                        <a:t>       </a:t>
                      </a:r>
                      <a:r>
                        <a:rPr lang="en-US" sz="1800" b="0" i="0" kern="1200" dirty="0">
                          <a:solidFill>
                            <a:srgbClr val="000000"/>
                          </a:solidFill>
                          <a:effectLst/>
                          <a:latin typeface="+mn-lt"/>
                          <a:ea typeface="+mn-ea"/>
                          <a:cs typeface="+mn-cs"/>
                        </a:rPr>
                        <a:t>between 5-10 </a:t>
                      </a:r>
                    </a:p>
                    <a:p>
                      <a:pPr marL="0" indent="0">
                        <a:buFont typeface="Wingdings" panose="05000000000000000000" pitchFamily="2" charset="2"/>
                        <a:buNone/>
                      </a:pPr>
                      <a:endParaRPr lang="en-US" sz="1200" b="0" i="0" kern="1200" dirty="0">
                        <a:solidFill>
                          <a:srgbClr val="000000"/>
                        </a:solidFill>
                        <a:effectLst/>
                        <a:latin typeface="+mn-lt"/>
                        <a:ea typeface="+mn-ea"/>
                        <a:cs typeface="+mn-cs"/>
                      </a:endParaRPr>
                    </a:p>
                    <a:p>
                      <a:pPr marL="0" indent="0">
                        <a:buFont typeface="Wingdings" panose="05000000000000000000" pitchFamily="2" charset="2"/>
                        <a:buNone/>
                      </a:pPr>
                      <a:r>
                        <a:rPr lang="en-US" sz="1800" b="1" i="0" kern="1200" dirty="0">
                          <a:solidFill>
                            <a:srgbClr val="000000"/>
                          </a:solidFill>
                          <a:effectLst/>
                          <a:latin typeface="+mn-lt"/>
                          <a:ea typeface="+mn-ea"/>
                          <a:cs typeface="+mn-cs"/>
                        </a:rPr>
                        <a:t>+1   </a:t>
                      </a:r>
                      <a:r>
                        <a:rPr lang="en-US" sz="1800" b="0" i="0" kern="1200" dirty="0">
                          <a:solidFill>
                            <a:srgbClr val="000000"/>
                          </a:solidFill>
                          <a:effectLst/>
                          <a:latin typeface="+mn-lt"/>
                          <a:ea typeface="+mn-ea"/>
                          <a:cs typeface="+mn-cs"/>
                        </a:rPr>
                        <a:t>Average annual EPDO per 1,000,000 VMT</a:t>
                      </a:r>
                    </a:p>
                    <a:p>
                      <a:pPr marL="0" indent="0">
                        <a:buFont typeface="Wingdings" panose="05000000000000000000" pitchFamily="2" charset="2"/>
                        <a:buNone/>
                      </a:pPr>
                      <a:r>
                        <a:rPr lang="en-US" sz="1800" b="0" i="0" kern="1200" baseline="0" dirty="0">
                          <a:solidFill>
                            <a:srgbClr val="000000"/>
                          </a:solidFill>
                          <a:effectLst/>
                          <a:latin typeface="+mn-lt"/>
                          <a:ea typeface="+mn-ea"/>
                          <a:cs typeface="+mn-cs"/>
                        </a:rPr>
                        <a:t>       </a:t>
                      </a:r>
                      <a:r>
                        <a:rPr lang="en-US" sz="1800" b="0" i="0" kern="1200" dirty="0">
                          <a:solidFill>
                            <a:srgbClr val="000000"/>
                          </a:solidFill>
                          <a:effectLst/>
                          <a:latin typeface="+mn-lt"/>
                          <a:ea typeface="+mn-ea"/>
                          <a:cs typeface="+mn-cs"/>
                        </a:rPr>
                        <a:t>less than 5 </a:t>
                      </a:r>
                    </a:p>
                    <a:p>
                      <a:pPr marL="0" indent="0">
                        <a:buFont typeface="Wingdings" panose="05000000000000000000" pitchFamily="2" charset="2"/>
                        <a:buNone/>
                      </a:pPr>
                      <a:endParaRPr lang="en-US" sz="1200" b="0" i="0" kern="1200" dirty="0">
                        <a:solidFill>
                          <a:srgbClr val="000000"/>
                        </a:solidFill>
                        <a:effectLst/>
                        <a:latin typeface="+mn-lt"/>
                        <a:ea typeface="+mn-ea"/>
                        <a:cs typeface="+mn-cs"/>
                      </a:endParaRPr>
                    </a:p>
                    <a:p>
                      <a:pPr marL="0" indent="0">
                        <a:buFont typeface="Wingdings" panose="05000000000000000000" pitchFamily="2" charset="2"/>
                        <a:buNone/>
                      </a:pPr>
                      <a:r>
                        <a:rPr lang="en-US" sz="1800" b="1" i="0" kern="1200" dirty="0">
                          <a:solidFill>
                            <a:srgbClr val="000000"/>
                          </a:solidFill>
                          <a:effectLst/>
                          <a:latin typeface="+mn-lt"/>
                          <a:ea typeface="+mn-ea"/>
                          <a:cs typeface="+mn-cs"/>
                        </a:rPr>
                        <a:t>+0 </a:t>
                      </a:r>
                      <a:r>
                        <a:rPr lang="en-US" sz="1800" b="0" i="0" kern="1200" dirty="0">
                          <a:solidFill>
                            <a:srgbClr val="000000"/>
                          </a:solidFill>
                          <a:effectLst/>
                          <a:latin typeface="+mn-lt"/>
                          <a:ea typeface="+mn-ea"/>
                          <a:cs typeface="+mn-cs"/>
                        </a:rPr>
                        <a:t>No EPDO rate</a:t>
                      </a:r>
                      <a:endParaRPr lang="en-US" dirty="0">
                        <a:solidFill>
                          <a:srgbClr val="000000"/>
                        </a:solidFill>
                      </a:endParaRPr>
                    </a:p>
                  </a:txBody>
                  <a:tcPr/>
                </a:tc>
                <a:tc>
                  <a:txBody>
                    <a:bodyPr/>
                    <a:lstStyle/>
                    <a:p>
                      <a:pPr marL="0" indent="0">
                        <a:buFont typeface="Wingdings" panose="05000000000000000000" pitchFamily="2" charset="2"/>
                        <a:buNone/>
                      </a:pPr>
                      <a:r>
                        <a:rPr lang="en-US" sz="1800" b="1" i="0" u="none" strike="noStrike" kern="1200" dirty="0">
                          <a:solidFill>
                            <a:srgbClr val="000000"/>
                          </a:solidFill>
                          <a:effectLst/>
                          <a:latin typeface="+mn-lt"/>
                          <a:ea typeface="+mn-ea"/>
                          <a:cs typeface="+mn-cs"/>
                        </a:rPr>
                        <a:t>Interstate,                            Principal</a:t>
                      </a:r>
                      <a:r>
                        <a:rPr lang="en-US" sz="1800" b="1" i="0" u="none" strike="noStrike" kern="1200" baseline="0" dirty="0">
                          <a:solidFill>
                            <a:srgbClr val="000000"/>
                          </a:solidFill>
                          <a:effectLst/>
                          <a:latin typeface="+mn-lt"/>
                          <a:ea typeface="+mn-ea"/>
                          <a:cs typeface="+mn-cs"/>
                        </a:rPr>
                        <a:t> </a:t>
                      </a:r>
                      <a:endParaRPr lang="en-US" sz="1800" b="1" i="0" u="none" strike="noStrike" kern="1200" dirty="0">
                        <a:solidFill>
                          <a:srgbClr val="000000"/>
                        </a:solidFill>
                        <a:effectLst/>
                        <a:latin typeface="+mn-lt"/>
                        <a:ea typeface="+mn-ea"/>
                        <a:cs typeface="+mn-cs"/>
                      </a:endParaRPr>
                    </a:p>
                    <a:p>
                      <a:pPr marL="0" indent="0">
                        <a:buFont typeface="Wingdings" panose="05000000000000000000" pitchFamily="2" charset="2"/>
                        <a:buNone/>
                      </a:pPr>
                      <a:r>
                        <a:rPr lang="en-US" sz="1800" b="1" i="0" u="none" strike="noStrike" kern="1200" dirty="0">
                          <a:solidFill>
                            <a:srgbClr val="000000"/>
                          </a:solidFill>
                          <a:effectLst/>
                          <a:latin typeface="+mn-lt"/>
                          <a:ea typeface="+mn-ea"/>
                          <a:cs typeface="+mn-cs"/>
                        </a:rPr>
                        <a:t>Other Freeways, </a:t>
                      </a:r>
                    </a:p>
                    <a:p>
                      <a:pPr marL="0" indent="0">
                        <a:buFont typeface="Wingdings" panose="05000000000000000000" pitchFamily="2" charset="2"/>
                        <a:buNone/>
                      </a:pPr>
                      <a:r>
                        <a:rPr lang="en-US" sz="1800" b="1" i="0" u="none" strike="noStrike" kern="1200" dirty="0">
                          <a:solidFill>
                            <a:srgbClr val="000000"/>
                          </a:solidFill>
                          <a:effectLst/>
                          <a:latin typeface="+mn-lt"/>
                          <a:ea typeface="+mn-ea"/>
                          <a:cs typeface="+mn-cs"/>
                        </a:rPr>
                        <a:t>Expressways</a:t>
                      </a:r>
                    </a:p>
                    <a:p>
                      <a:pPr marL="0" indent="0">
                        <a:buFont typeface="Wingdings" panose="05000000000000000000" pitchFamily="2" charset="2"/>
                        <a:buNone/>
                      </a:pPr>
                      <a:endParaRPr lang="en-US" sz="1800" b="1" i="0" u="none" strike="noStrike" kern="1200" dirty="0">
                        <a:solidFill>
                          <a:srgbClr val="000000"/>
                        </a:solidFill>
                        <a:effectLst/>
                        <a:latin typeface="+mn-lt"/>
                        <a:ea typeface="+mn-ea"/>
                        <a:cs typeface="+mn-cs"/>
                      </a:endParaRPr>
                    </a:p>
                    <a:p>
                      <a:pPr marL="0" indent="0">
                        <a:buFont typeface="Wingdings" panose="05000000000000000000" pitchFamily="2" charset="2"/>
                        <a:buNone/>
                      </a:pPr>
                      <a:r>
                        <a:rPr lang="en-US" sz="1800" b="1" i="0" u="none" strike="noStrike" kern="1200" dirty="0">
                          <a:solidFill>
                            <a:srgbClr val="000000"/>
                          </a:solidFill>
                          <a:effectLst/>
                          <a:latin typeface="+mn-lt"/>
                          <a:ea typeface="+mn-ea"/>
                          <a:cs typeface="+mn-cs"/>
                        </a:rPr>
                        <a:t>+5</a:t>
                      </a:r>
                      <a:r>
                        <a:rPr lang="en-US" sz="1800" b="0" i="0" u="none" strike="noStrike" kern="1200" dirty="0">
                          <a:solidFill>
                            <a:srgbClr val="000000"/>
                          </a:solidFill>
                          <a:effectLst/>
                          <a:latin typeface="+mn-lt"/>
                          <a:ea typeface="+mn-ea"/>
                          <a:cs typeface="+mn-cs"/>
                        </a:rPr>
                        <a:t>    &gt; = 1.8</a:t>
                      </a:r>
                    </a:p>
                    <a:p>
                      <a:pPr marL="0" indent="0">
                        <a:buFont typeface="Wingdings" panose="05000000000000000000" pitchFamily="2" charset="2"/>
                        <a:buNone/>
                      </a:pPr>
                      <a:r>
                        <a:rPr lang="en-US" sz="1800" b="0" i="0" u="none" strike="noStrike" kern="1200" dirty="0">
                          <a:solidFill>
                            <a:srgbClr val="000000"/>
                          </a:solidFill>
                          <a:effectLst/>
                          <a:latin typeface="+mn-lt"/>
                          <a:ea typeface="+mn-ea"/>
                          <a:cs typeface="+mn-cs"/>
                        </a:rPr>
                        <a:t> </a:t>
                      </a:r>
                    </a:p>
                    <a:p>
                      <a:pPr marL="0" indent="0">
                        <a:buFont typeface="Wingdings" panose="05000000000000000000" pitchFamily="2" charset="2"/>
                        <a:buNone/>
                      </a:pPr>
                      <a:r>
                        <a:rPr lang="en-US" sz="1800" b="1" i="0" u="none" strike="noStrike" kern="1200" dirty="0">
                          <a:solidFill>
                            <a:srgbClr val="000000"/>
                          </a:solidFill>
                          <a:effectLst/>
                          <a:latin typeface="+mn-lt"/>
                          <a:ea typeface="+mn-ea"/>
                          <a:cs typeface="+mn-cs"/>
                        </a:rPr>
                        <a:t>+4    </a:t>
                      </a:r>
                      <a:r>
                        <a:rPr lang="en-US" sz="1800" b="0" i="0" u="none" strike="noStrike" kern="1200" dirty="0">
                          <a:solidFill>
                            <a:srgbClr val="000000"/>
                          </a:solidFill>
                          <a:effectLst/>
                          <a:latin typeface="+mn-lt"/>
                          <a:ea typeface="+mn-ea"/>
                          <a:cs typeface="+mn-cs"/>
                        </a:rPr>
                        <a:t>1.40 - &lt; 1.80</a:t>
                      </a:r>
                    </a:p>
                    <a:p>
                      <a:pPr marL="0" indent="0">
                        <a:buFont typeface="Wingdings" panose="05000000000000000000" pitchFamily="2" charset="2"/>
                        <a:buNone/>
                      </a:pPr>
                      <a:r>
                        <a:rPr lang="en-US" sz="1800" b="0" i="0" u="none" strike="noStrike" kern="1200" dirty="0">
                          <a:solidFill>
                            <a:srgbClr val="000000"/>
                          </a:solidFill>
                          <a:effectLst/>
                          <a:latin typeface="+mn-lt"/>
                          <a:ea typeface="+mn-ea"/>
                          <a:cs typeface="+mn-cs"/>
                        </a:rPr>
                        <a:t> </a:t>
                      </a:r>
                    </a:p>
                    <a:p>
                      <a:pPr marL="0" indent="0">
                        <a:buFont typeface="Wingdings" panose="05000000000000000000" pitchFamily="2" charset="2"/>
                        <a:buNone/>
                      </a:pPr>
                      <a:r>
                        <a:rPr lang="en-US" sz="1800" b="1" i="0" u="none" strike="noStrike" kern="1200" dirty="0">
                          <a:solidFill>
                            <a:srgbClr val="000000"/>
                          </a:solidFill>
                          <a:effectLst/>
                          <a:latin typeface="+mn-lt"/>
                          <a:ea typeface="+mn-ea"/>
                          <a:cs typeface="+mn-cs"/>
                        </a:rPr>
                        <a:t>+3    </a:t>
                      </a:r>
                      <a:r>
                        <a:rPr lang="en-US" sz="1800" b="0" i="0" u="none" strike="noStrike" kern="1200" dirty="0">
                          <a:solidFill>
                            <a:srgbClr val="000000"/>
                          </a:solidFill>
                          <a:effectLst/>
                          <a:latin typeface="+mn-lt"/>
                          <a:ea typeface="+mn-ea"/>
                          <a:cs typeface="+mn-cs"/>
                        </a:rPr>
                        <a:t>1.00 - &lt; 1.40</a:t>
                      </a:r>
                    </a:p>
                    <a:p>
                      <a:pPr marL="0" indent="0">
                        <a:buFont typeface="Wingdings" panose="05000000000000000000" pitchFamily="2" charset="2"/>
                        <a:buNone/>
                      </a:pPr>
                      <a:endParaRPr lang="en-US" sz="1800" b="0" i="0" u="none" strike="noStrike" kern="1200" dirty="0">
                        <a:solidFill>
                          <a:srgbClr val="000000"/>
                        </a:solidFill>
                        <a:effectLst/>
                        <a:latin typeface="+mn-lt"/>
                        <a:ea typeface="+mn-ea"/>
                        <a:cs typeface="+mn-cs"/>
                      </a:endParaRPr>
                    </a:p>
                    <a:p>
                      <a:pPr marL="0" indent="0">
                        <a:buFont typeface="Wingdings" panose="05000000000000000000" pitchFamily="2" charset="2"/>
                        <a:buNone/>
                      </a:pPr>
                      <a:r>
                        <a:rPr lang="en-US" sz="1800" b="1" i="0" u="none" strike="noStrike" kern="1200" dirty="0">
                          <a:solidFill>
                            <a:srgbClr val="000000"/>
                          </a:solidFill>
                          <a:effectLst/>
                          <a:latin typeface="+mn-lt"/>
                          <a:ea typeface="+mn-ea"/>
                          <a:cs typeface="+mn-cs"/>
                        </a:rPr>
                        <a:t>+2    </a:t>
                      </a:r>
                      <a:r>
                        <a:rPr lang="en-US" sz="1800" b="0" i="0" u="none" strike="noStrike" kern="1200" dirty="0">
                          <a:solidFill>
                            <a:srgbClr val="000000"/>
                          </a:solidFill>
                          <a:effectLst/>
                          <a:latin typeface="+mn-lt"/>
                          <a:ea typeface="+mn-ea"/>
                          <a:cs typeface="+mn-cs"/>
                        </a:rPr>
                        <a:t>0.50 - &lt; 1.00</a:t>
                      </a:r>
                    </a:p>
                    <a:p>
                      <a:pPr marL="0" indent="0">
                        <a:buFont typeface="Wingdings" panose="05000000000000000000" pitchFamily="2" charset="2"/>
                        <a:buNone/>
                      </a:pPr>
                      <a:endParaRPr lang="en-US" sz="1800" b="0" i="0" u="none" strike="noStrike" kern="1200" dirty="0">
                        <a:solidFill>
                          <a:srgbClr val="000000"/>
                        </a:solidFill>
                        <a:effectLst/>
                        <a:latin typeface="+mn-lt"/>
                        <a:ea typeface="+mn-ea"/>
                        <a:cs typeface="+mn-cs"/>
                      </a:endParaRPr>
                    </a:p>
                    <a:p>
                      <a:pPr marL="0" indent="0">
                        <a:buFont typeface="Wingdings" panose="05000000000000000000" pitchFamily="2" charset="2"/>
                        <a:buNone/>
                      </a:pPr>
                      <a:r>
                        <a:rPr lang="en-US" sz="1800" b="1" i="0" u="none" strike="noStrike" kern="1200" dirty="0">
                          <a:solidFill>
                            <a:srgbClr val="000000"/>
                          </a:solidFill>
                          <a:effectLst/>
                          <a:latin typeface="+mn-lt"/>
                          <a:ea typeface="+mn-ea"/>
                          <a:cs typeface="+mn-cs"/>
                        </a:rPr>
                        <a:t>+1    </a:t>
                      </a:r>
                      <a:r>
                        <a:rPr lang="en-US" sz="1800" b="0" i="0" u="none" strike="noStrike" kern="1200" dirty="0">
                          <a:solidFill>
                            <a:srgbClr val="000000"/>
                          </a:solidFill>
                          <a:effectLst/>
                          <a:latin typeface="+mn-lt"/>
                          <a:ea typeface="+mn-ea"/>
                          <a:cs typeface="+mn-cs"/>
                        </a:rPr>
                        <a:t>0.40 - &lt; 0.60</a:t>
                      </a:r>
                    </a:p>
                    <a:p>
                      <a:pPr marL="0" indent="0">
                        <a:buFont typeface="Wingdings" panose="05000000000000000000" pitchFamily="2" charset="2"/>
                        <a:buNone/>
                      </a:pPr>
                      <a:endParaRPr lang="en-US" sz="1800" b="0" i="0" u="none" strike="noStrike" kern="1200" dirty="0">
                        <a:solidFill>
                          <a:srgbClr val="000000"/>
                        </a:solidFill>
                        <a:effectLst/>
                        <a:latin typeface="+mn-lt"/>
                        <a:ea typeface="+mn-ea"/>
                        <a:cs typeface="+mn-cs"/>
                      </a:endParaRPr>
                    </a:p>
                    <a:p>
                      <a:pPr marL="0" indent="0">
                        <a:buFont typeface="Wingdings" panose="05000000000000000000" pitchFamily="2" charset="2"/>
                        <a:buNone/>
                      </a:pPr>
                      <a:r>
                        <a:rPr lang="en-US" sz="1800" b="1" i="0" u="none" strike="noStrike" kern="1200" dirty="0">
                          <a:solidFill>
                            <a:srgbClr val="000000"/>
                          </a:solidFill>
                          <a:effectLst/>
                          <a:latin typeface="+mn-lt"/>
                          <a:ea typeface="+mn-ea"/>
                          <a:cs typeface="+mn-cs"/>
                        </a:rPr>
                        <a:t>+0    </a:t>
                      </a:r>
                      <a:r>
                        <a:rPr lang="en-US" sz="1800" b="0" i="0" u="none" strike="noStrike" kern="1200" dirty="0">
                          <a:solidFill>
                            <a:srgbClr val="000000"/>
                          </a:solidFill>
                          <a:effectLst/>
                          <a:latin typeface="+mn-lt"/>
                          <a:ea typeface="+mn-ea"/>
                          <a:cs typeface="+mn-cs"/>
                        </a:rPr>
                        <a:t>&lt; 0.40</a:t>
                      </a:r>
                      <a:endParaRPr lang="en-US" b="0" baseline="0" dirty="0">
                        <a:solidFill>
                          <a:srgbClr val="000000"/>
                        </a:solidFill>
                      </a:endParaRPr>
                    </a:p>
                  </a:txBody>
                  <a:tcPr/>
                </a:tc>
                <a:tc>
                  <a:txBody>
                    <a:bodyPr/>
                    <a:lstStyle/>
                    <a:p>
                      <a:pPr marL="0" indent="0">
                        <a:buFont typeface="Wingdings" panose="05000000000000000000" pitchFamily="2" charset="2"/>
                        <a:buNone/>
                      </a:pPr>
                      <a:r>
                        <a:rPr lang="en-US" sz="1800" b="1" i="0" u="none" strike="noStrike" kern="1200" dirty="0">
                          <a:solidFill>
                            <a:srgbClr val="000000"/>
                          </a:solidFill>
                          <a:effectLst/>
                          <a:latin typeface="+mn-lt"/>
                          <a:ea typeface="+mn-ea"/>
                          <a:cs typeface="+mn-cs"/>
                        </a:rPr>
                        <a:t>Principal Arterials</a:t>
                      </a:r>
                      <a:r>
                        <a:rPr lang="en-US" sz="1800" b="1" i="0" u="none" strike="noStrike" kern="1200" baseline="0" dirty="0">
                          <a:solidFill>
                            <a:srgbClr val="000000"/>
                          </a:solidFill>
                          <a:effectLst/>
                          <a:latin typeface="+mn-lt"/>
                          <a:ea typeface="+mn-ea"/>
                          <a:cs typeface="+mn-cs"/>
                        </a:rPr>
                        <a:t> – Other,</a:t>
                      </a:r>
                    </a:p>
                    <a:p>
                      <a:pPr marL="0" indent="0">
                        <a:buFont typeface="Wingdings" panose="05000000000000000000" pitchFamily="2" charset="2"/>
                        <a:buNone/>
                      </a:pPr>
                      <a:r>
                        <a:rPr lang="en-US" sz="1800" b="1" i="0" u="none" strike="noStrike" kern="1200" baseline="0" dirty="0">
                          <a:solidFill>
                            <a:srgbClr val="000000"/>
                          </a:solidFill>
                          <a:effectLst/>
                          <a:latin typeface="+mn-lt"/>
                          <a:ea typeface="+mn-ea"/>
                          <a:cs typeface="+mn-cs"/>
                        </a:rPr>
                        <a:t>Minor Arterials,</a:t>
                      </a:r>
                    </a:p>
                    <a:p>
                      <a:pPr marL="0" indent="0">
                        <a:buFont typeface="Wingdings" panose="05000000000000000000" pitchFamily="2" charset="2"/>
                        <a:buNone/>
                      </a:pPr>
                      <a:r>
                        <a:rPr lang="en-US" sz="1800" b="1" i="0" u="none" strike="noStrike" kern="1200" baseline="0" dirty="0">
                          <a:solidFill>
                            <a:srgbClr val="000000"/>
                          </a:solidFill>
                          <a:effectLst/>
                          <a:latin typeface="+mn-lt"/>
                          <a:ea typeface="+mn-ea"/>
                          <a:cs typeface="+mn-cs"/>
                        </a:rPr>
                        <a:t>Major-Minor Collectors</a:t>
                      </a:r>
                      <a:endParaRPr lang="en-US" sz="1800" b="1" i="0" u="none" strike="noStrike" kern="1200" dirty="0">
                        <a:solidFill>
                          <a:srgbClr val="000000"/>
                        </a:solidFill>
                        <a:effectLst/>
                        <a:latin typeface="+mn-lt"/>
                        <a:ea typeface="+mn-ea"/>
                        <a:cs typeface="+mn-cs"/>
                      </a:endParaRPr>
                    </a:p>
                    <a:p>
                      <a:pPr marL="0" indent="0">
                        <a:buFont typeface="Wingdings" panose="05000000000000000000" pitchFamily="2" charset="2"/>
                        <a:buNone/>
                      </a:pPr>
                      <a:endParaRPr lang="en-US" sz="1800" b="1" i="0" u="none" strike="noStrike" kern="1200" dirty="0">
                        <a:solidFill>
                          <a:srgbClr val="000000"/>
                        </a:solidFill>
                        <a:effectLst/>
                        <a:latin typeface="+mn-lt"/>
                        <a:ea typeface="+mn-ea"/>
                        <a:cs typeface="+mn-cs"/>
                      </a:endParaRPr>
                    </a:p>
                    <a:p>
                      <a:pPr marL="0" indent="0">
                        <a:buFont typeface="Wingdings" panose="05000000000000000000" pitchFamily="2" charset="2"/>
                        <a:buNone/>
                      </a:pPr>
                      <a:r>
                        <a:rPr lang="en-US" sz="1800" b="1" i="0" u="none" strike="noStrike" kern="1200" dirty="0">
                          <a:solidFill>
                            <a:srgbClr val="000000"/>
                          </a:solidFill>
                          <a:effectLst/>
                          <a:latin typeface="+mn-lt"/>
                          <a:ea typeface="+mn-ea"/>
                          <a:cs typeface="+mn-cs"/>
                        </a:rPr>
                        <a:t>+5</a:t>
                      </a:r>
                      <a:r>
                        <a:rPr lang="en-US" sz="1800" b="0" i="0" u="none" strike="noStrike" kern="1200" dirty="0">
                          <a:solidFill>
                            <a:srgbClr val="000000"/>
                          </a:solidFill>
                          <a:effectLst/>
                          <a:latin typeface="+mn-lt"/>
                          <a:ea typeface="+mn-ea"/>
                          <a:cs typeface="+mn-cs"/>
                        </a:rPr>
                        <a:t>     &gt;= 6.45 </a:t>
                      </a:r>
                    </a:p>
                    <a:p>
                      <a:pPr marL="0" indent="0">
                        <a:buFont typeface="Wingdings" panose="05000000000000000000" pitchFamily="2" charset="2"/>
                        <a:buNone/>
                      </a:pPr>
                      <a:endParaRPr lang="en-US" sz="1800" b="0" i="0" u="none" strike="noStrike" kern="1200" dirty="0">
                        <a:solidFill>
                          <a:srgbClr val="000000"/>
                        </a:solidFill>
                        <a:effectLst/>
                        <a:latin typeface="+mn-lt"/>
                        <a:ea typeface="+mn-ea"/>
                        <a:cs typeface="+mn-cs"/>
                      </a:endParaRPr>
                    </a:p>
                    <a:p>
                      <a:pPr marL="0" indent="0">
                        <a:buFont typeface="Wingdings" panose="05000000000000000000" pitchFamily="2" charset="2"/>
                        <a:buNone/>
                      </a:pPr>
                      <a:r>
                        <a:rPr lang="en-US" sz="1800" b="1" i="0" u="none" strike="noStrike" kern="1200" dirty="0">
                          <a:solidFill>
                            <a:srgbClr val="000000"/>
                          </a:solidFill>
                          <a:effectLst/>
                          <a:latin typeface="+mn-lt"/>
                          <a:ea typeface="+mn-ea"/>
                          <a:cs typeface="+mn-cs"/>
                        </a:rPr>
                        <a:t>+4 </a:t>
                      </a:r>
                      <a:r>
                        <a:rPr lang="en-US" sz="1800" b="0" i="0" u="none" strike="noStrike" kern="1200" dirty="0">
                          <a:solidFill>
                            <a:srgbClr val="000000"/>
                          </a:solidFill>
                          <a:effectLst/>
                          <a:latin typeface="+mn-lt"/>
                          <a:ea typeface="+mn-ea"/>
                          <a:cs typeface="+mn-cs"/>
                        </a:rPr>
                        <a:t>   5.35 - &lt; 6.45 </a:t>
                      </a:r>
                    </a:p>
                    <a:p>
                      <a:pPr marL="0" indent="0">
                        <a:buFont typeface="Wingdings" panose="05000000000000000000" pitchFamily="2" charset="2"/>
                        <a:buNone/>
                      </a:pPr>
                      <a:endParaRPr lang="en-US" sz="1800" b="0" i="0" u="none" strike="noStrike" kern="1200" dirty="0">
                        <a:solidFill>
                          <a:srgbClr val="000000"/>
                        </a:solidFill>
                        <a:effectLst/>
                        <a:latin typeface="+mn-lt"/>
                        <a:ea typeface="+mn-ea"/>
                        <a:cs typeface="+mn-cs"/>
                      </a:endParaRPr>
                    </a:p>
                    <a:p>
                      <a:pPr marL="0" indent="0">
                        <a:buFont typeface="Wingdings" panose="05000000000000000000" pitchFamily="2" charset="2"/>
                        <a:buNone/>
                      </a:pPr>
                      <a:r>
                        <a:rPr lang="en-US" sz="1800" b="1" i="0" u="none" strike="noStrike" kern="1200" dirty="0">
                          <a:solidFill>
                            <a:srgbClr val="000000"/>
                          </a:solidFill>
                          <a:effectLst/>
                          <a:latin typeface="+mn-lt"/>
                          <a:ea typeface="+mn-ea"/>
                          <a:cs typeface="+mn-cs"/>
                        </a:rPr>
                        <a:t>+3</a:t>
                      </a:r>
                      <a:r>
                        <a:rPr lang="en-US" sz="1800" b="0" i="0" u="none" strike="noStrike" kern="1200" dirty="0">
                          <a:solidFill>
                            <a:srgbClr val="000000"/>
                          </a:solidFill>
                          <a:effectLst/>
                          <a:latin typeface="+mn-lt"/>
                          <a:ea typeface="+mn-ea"/>
                          <a:cs typeface="+mn-cs"/>
                        </a:rPr>
                        <a:t>    4.25 - &lt; 5.35 </a:t>
                      </a:r>
                    </a:p>
                    <a:p>
                      <a:pPr marL="0" indent="0">
                        <a:buFont typeface="Wingdings" panose="05000000000000000000" pitchFamily="2" charset="2"/>
                        <a:buNone/>
                      </a:pPr>
                      <a:endParaRPr lang="en-US" sz="1800" b="0" i="0" u="none" strike="noStrike" kern="1200" dirty="0">
                        <a:solidFill>
                          <a:srgbClr val="000000"/>
                        </a:solidFill>
                        <a:effectLst/>
                        <a:latin typeface="+mn-lt"/>
                        <a:ea typeface="+mn-ea"/>
                        <a:cs typeface="+mn-cs"/>
                      </a:endParaRPr>
                    </a:p>
                    <a:p>
                      <a:pPr marL="0" indent="0">
                        <a:buFont typeface="Wingdings" panose="05000000000000000000" pitchFamily="2" charset="2"/>
                        <a:buNone/>
                      </a:pPr>
                      <a:r>
                        <a:rPr lang="en-US" sz="1800" b="1" i="0" u="none" strike="noStrike" kern="1200" dirty="0">
                          <a:solidFill>
                            <a:srgbClr val="000000"/>
                          </a:solidFill>
                          <a:effectLst/>
                          <a:latin typeface="+mn-lt"/>
                          <a:ea typeface="+mn-ea"/>
                          <a:cs typeface="+mn-cs"/>
                        </a:rPr>
                        <a:t>+2 </a:t>
                      </a:r>
                      <a:r>
                        <a:rPr lang="en-US" sz="1800" b="0" i="0" u="none" strike="noStrike" kern="1200" dirty="0">
                          <a:solidFill>
                            <a:srgbClr val="000000"/>
                          </a:solidFill>
                          <a:effectLst/>
                          <a:latin typeface="+mn-lt"/>
                          <a:ea typeface="+mn-ea"/>
                          <a:cs typeface="+mn-cs"/>
                        </a:rPr>
                        <a:t>    3.15- &lt; 4.25 </a:t>
                      </a:r>
                    </a:p>
                    <a:p>
                      <a:pPr marL="0" indent="0">
                        <a:buFont typeface="Wingdings" panose="05000000000000000000" pitchFamily="2" charset="2"/>
                        <a:buNone/>
                      </a:pPr>
                      <a:endParaRPr lang="en-US" sz="1800" b="0" i="0" u="none" strike="noStrike" kern="1200" dirty="0">
                        <a:solidFill>
                          <a:srgbClr val="000000"/>
                        </a:solidFill>
                        <a:effectLst/>
                        <a:latin typeface="+mn-lt"/>
                        <a:ea typeface="+mn-ea"/>
                        <a:cs typeface="+mn-cs"/>
                      </a:endParaRPr>
                    </a:p>
                    <a:p>
                      <a:pPr marL="0" indent="0">
                        <a:buFont typeface="Wingdings" panose="05000000000000000000" pitchFamily="2" charset="2"/>
                        <a:buNone/>
                      </a:pPr>
                      <a:r>
                        <a:rPr lang="en-US" sz="1800" b="1" i="0" u="none" strike="noStrike" kern="1200" dirty="0">
                          <a:solidFill>
                            <a:srgbClr val="000000"/>
                          </a:solidFill>
                          <a:effectLst/>
                          <a:latin typeface="+mn-lt"/>
                          <a:ea typeface="+mn-ea"/>
                          <a:cs typeface="+mn-cs"/>
                        </a:rPr>
                        <a:t>+1 </a:t>
                      </a:r>
                      <a:r>
                        <a:rPr lang="en-US" sz="1800" b="0" i="0" u="none" strike="noStrike" kern="1200" dirty="0">
                          <a:solidFill>
                            <a:srgbClr val="000000"/>
                          </a:solidFill>
                          <a:effectLst/>
                          <a:latin typeface="+mn-lt"/>
                          <a:ea typeface="+mn-ea"/>
                          <a:cs typeface="+mn-cs"/>
                        </a:rPr>
                        <a:t>    2.05 - &lt; 3.15</a:t>
                      </a:r>
                    </a:p>
                    <a:p>
                      <a:pPr marL="0" indent="0">
                        <a:buFont typeface="Wingdings" panose="05000000000000000000" pitchFamily="2" charset="2"/>
                        <a:buNone/>
                      </a:pPr>
                      <a:endParaRPr lang="en-US" sz="1800" b="0" i="0" u="none" strike="noStrike" kern="1200" dirty="0">
                        <a:solidFill>
                          <a:srgbClr val="000000"/>
                        </a:solidFill>
                        <a:effectLst/>
                        <a:latin typeface="+mn-lt"/>
                        <a:ea typeface="+mn-ea"/>
                        <a:cs typeface="+mn-cs"/>
                      </a:endParaRPr>
                    </a:p>
                    <a:p>
                      <a:pPr marL="0" indent="0">
                        <a:buFont typeface="Wingdings" panose="05000000000000000000" pitchFamily="2" charset="2"/>
                        <a:buNone/>
                      </a:pPr>
                      <a:r>
                        <a:rPr lang="en-US" sz="1800" b="1" i="0" u="none" strike="noStrike" kern="1200" dirty="0">
                          <a:solidFill>
                            <a:srgbClr val="000000"/>
                          </a:solidFill>
                          <a:effectLst/>
                          <a:latin typeface="+mn-lt"/>
                          <a:ea typeface="+mn-ea"/>
                          <a:cs typeface="+mn-cs"/>
                        </a:rPr>
                        <a:t>+0 </a:t>
                      </a:r>
                      <a:r>
                        <a:rPr lang="en-US" sz="1800" b="0" i="0" u="none" strike="noStrike" kern="1200" dirty="0">
                          <a:solidFill>
                            <a:srgbClr val="000000"/>
                          </a:solidFill>
                          <a:effectLst/>
                          <a:latin typeface="+mn-lt"/>
                          <a:ea typeface="+mn-ea"/>
                          <a:cs typeface="+mn-cs"/>
                        </a:rPr>
                        <a:t>    &lt; 2.05</a:t>
                      </a:r>
                      <a:endParaRPr lang="en-US" b="0" baseline="0" dirty="0">
                        <a:solidFill>
                          <a:srgbClr val="000000"/>
                        </a:solidFill>
                      </a:endParaRPr>
                    </a:p>
                    <a:p>
                      <a:pPr marL="0" indent="0">
                        <a:buFont typeface="Wingdings" panose="05000000000000000000" pitchFamily="2" charset="2"/>
                        <a:buNone/>
                      </a:pPr>
                      <a:endParaRPr lang="en-US" b="0" baseline="0" dirty="0">
                        <a:solidFill>
                          <a:srgbClr val="000000"/>
                        </a:solidFill>
                      </a:endParaRPr>
                    </a:p>
                  </a:txBody>
                  <a:tcPr/>
                </a:tc>
                <a:extLst>
                  <a:ext uri="{0D108BD9-81ED-4DB2-BD59-A6C34878D82A}">
                    <a16:rowId xmlns:a16="http://schemas.microsoft.com/office/drawing/2014/main" val="10001"/>
                  </a:ext>
                </a:extLst>
              </a:tr>
            </a:tbl>
          </a:graphicData>
        </a:graphic>
      </p:graphicFrame>
      <p:sp>
        <p:nvSpPr>
          <p:cNvPr id="6" name="Rectangle 5"/>
          <p:cNvSpPr/>
          <p:nvPr/>
        </p:nvSpPr>
        <p:spPr>
          <a:xfrm>
            <a:off x="228600" y="131702"/>
            <a:ext cx="5269391" cy="584775"/>
          </a:xfrm>
          <a:prstGeom prst="rect">
            <a:avLst/>
          </a:prstGeom>
        </p:spPr>
        <p:txBody>
          <a:bodyPr wrap="none">
            <a:spAutoFit/>
          </a:bodyPr>
          <a:lstStyle/>
          <a:p>
            <a:pPr marL="457200" indent="-457200">
              <a:buFont typeface="Wingdings" panose="05000000000000000000" pitchFamily="2" charset="2"/>
              <a:buChar char="Ø"/>
            </a:pPr>
            <a:r>
              <a:rPr lang="en-US" sz="3200" dirty="0">
                <a:solidFill>
                  <a:schemeClr val="bg1"/>
                </a:solidFill>
              </a:rPr>
              <a:t>Safety: Corridor Crash Rates</a:t>
            </a:r>
          </a:p>
        </p:txBody>
      </p:sp>
    </p:spTree>
    <p:extLst>
      <p:ext uri="{BB962C8B-B14F-4D97-AF65-F5344CB8AC3E}">
        <p14:creationId xmlns:p14="http://schemas.microsoft.com/office/powerpoint/2010/main" val="352923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160146480"/>
              </p:ext>
            </p:extLst>
          </p:nvPr>
        </p:nvGraphicFramePr>
        <p:xfrm>
          <a:off x="457200" y="1066800"/>
          <a:ext cx="8382000" cy="4648200"/>
        </p:xfrm>
        <a:graphic>
          <a:graphicData uri="http://schemas.openxmlformats.org/drawingml/2006/table">
            <a:tbl>
              <a:tblPr firstRow="1" bandRow="1">
                <a:tableStyleId>{5C22544A-7EE6-4342-B048-85BDC9FD1C3A}</a:tableStyleId>
              </a:tblPr>
              <a:tblGrid>
                <a:gridCol w="4191000">
                  <a:extLst>
                    <a:ext uri="{9D8B030D-6E8A-4147-A177-3AD203B41FA5}">
                      <a16:colId xmlns:a16="http://schemas.microsoft.com/office/drawing/2014/main" val="20000"/>
                    </a:ext>
                  </a:extLst>
                </a:gridCol>
                <a:gridCol w="4191000">
                  <a:extLst>
                    <a:ext uri="{9D8B030D-6E8A-4147-A177-3AD203B41FA5}">
                      <a16:colId xmlns:a16="http://schemas.microsoft.com/office/drawing/2014/main" val="20001"/>
                    </a:ext>
                  </a:extLst>
                </a:gridCol>
              </a:tblGrid>
              <a:tr h="484498">
                <a:tc>
                  <a:txBody>
                    <a:bodyPr/>
                    <a:lstStyle/>
                    <a:p>
                      <a:r>
                        <a:rPr lang="en-US" dirty="0">
                          <a:solidFill>
                            <a:srgbClr val="000000"/>
                          </a:solidFill>
                        </a:rPr>
                        <a:t>Old Approach (EPDO Rate)</a:t>
                      </a:r>
                    </a:p>
                  </a:txBody>
                  <a:tcPr/>
                </a:tc>
                <a:tc>
                  <a:txBody>
                    <a:bodyPr/>
                    <a:lstStyle/>
                    <a:p>
                      <a:r>
                        <a:rPr lang="en-US" dirty="0">
                          <a:solidFill>
                            <a:srgbClr val="000000"/>
                          </a:solidFill>
                        </a:rPr>
                        <a:t>Proposed</a:t>
                      </a:r>
                      <a:r>
                        <a:rPr lang="en-US" baseline="0" dirty="0">
                          <a:solidFill>
                            <a:srgbClr val="000000"/>
                          </a:solidFill>
                        </a:rPr>
                        <a:t> New Approach</a:t>
                      </a:r>
                      <a:endParaRPr lang="en-US" dirty="0">
                        <a:solidFill>
                          <a:srgbClr val="000000"/>
                        </a:solidFill>
                      </a:endParaRPr>
                    </a:p>
                  </a:txBody>
                  <a:tcPr/>
                </a:tc>
                <a:extLst>
                  <a:ext uri="{0D108BD9-81ED-4DB2-BD59-A6C34878D82A}">
                    <a16:rowId xmlns:a16="http://schemas.microsoft.com/office/drawing/2014/main" val="10000"/>
                  </a:ext>
                </a:extLst>
              </a:tr>
              <a:tr h="4163702">
                <a:tc>
                  <a:txBody>
                    <a:bodyPr/>
                    <a:lstStyle/>
                    <a:p>
                      <a:pPr marL="0" indent="0">
                        <a:buFont typeface="Wingdings" panose="05000000000000000000" pitchFamily="2" charset="2"/>
                        <a:buNone/>
                      </a:pPr>
                      <a:r>
                        <a:rPr lang="en-US" sz="1800" b="1" i="0" kern="1200" dirty="0">
                          <a:solidFill>
                            <a:srgbClr val="000000"/>
                          </a:solidFill>
                          <a:effectLst/>
                          <a:latin typeface="+mn-lt"/>
                          <a:ea typeface="+mn-ea"/>
                          <a:cs typeface="+mn-cs"/>
                        </a:rPr>
                        <a:t>+5   </a:t>
                      </a:r>
                      <a:r>
                        <a:rPr lang="en-US" sz="1800" b="0" i="0" kern="1200" dirty="0">
                          <a:solidFill>
                            <a:srgbClr val="000000"/>
                          </a:solidFill>
                          <a:effectLst/>
                          <a:latin typeface="+mn-lt"/>
                          <a:ea typeface="+mn-ea"/>
                          <a:cs typeface="+mn-cs"/>
                        </a:rPr>
                        <a:t>Average annual EPDO per 1,000,000 VMT</a:t>
                      </a:r>
                    </a:p>
                    <a:p>
                      <a:pPr marL="0" indent="0">
                        <a:buFont typeface="Wingdings" panose="05000000000000000000" pitchFamily="2" charset="2"/>
                        <a:buNone/>
                      </a:pPr>
                      <a:r>
                        <a:rPr lang="en-US" sz="1800" b="0" i="0" kern="1200" dirty="0">
                          <a:solidFill>
                            <a:srgbClr val="000000"/>
                          </a:solidFill>
                          <a:effectLst/>
                          <a:latin typeface="+mn-lt"/>
                          <a:ea typeface="+mn-ea"/>
                          <a:cs typeface="+mn-cs"/>
                        </a:rPr>
                        <a:t>       of 20 or more </a:t>
                      </a:r>
                    </a:p>
                    <a:p>
                      <a:pPr marL="0" indent="0">
                        <a:buFont typeface="Wingdings" panose="05000000000000000000" pitchFamily="2" charset="2"/>
                        <a:buNone/>
                      </a:pPr>
                      <a:endParaRPr lang="en-US" sz="1200" b="0" i="0" kern="1200" dirty="0">
                        <a:solidFill>
                          <a:srgbClr val="000000"/>
                        </a:solidFill>
                        <a:effectLst/>
                        <a:latin typeface="+mn-lt"/>
                        <a:ea typeface="+mn-ea"/>
                        <a:cs typeface="+mn-cs"/>
                      </a:endParaRPr>
                    </a:p>
                    <a:p>
                      <a:pPr marL="0" indent="0">
                        <a:buFont typeface="Wingdings" panose="05000000000000000000" pitchFamily="2" charset="2"/>
                        <a:buNone/>
                      </a:pPr>
                      <a:r>
                        <a:rPr lang="en-US" sz="1800" b="1" i="0" kern="1200" dirty="0">
                          <a:solidFill>
                            <a:srgbClr val="000000"/>
                          </a:solidFill>
                          <a:effectLst/>
                          <a:latin typeface="+mn-lt"/>
                          <a:ea typeface="+mn-ea"/>
                          <a:cs typeface="+mn-cs"/>
                        </a:rPr>
                        <a:t>+4   </a:t>
                      </a:r>
                      <a:r>
                        <a:rPr lang="en-US" sz="1800" b="0" i="0" kern="1200" dirty="0">
                          <a:solidFill>
                            <a:srgbClr val="000000"/>
                          </a:solidFill>
                          <a:effectLst/>
                          <a:latin typeface="+mn-lt"/>
                          <a:ea typeface="+mn-ea"/>
                          <a:cs typeface="+mn-cs"/>
                        </a:rPr>
                        <a:t>Average annual EPDO per 1,000,000 VMT</a:t>
                      </a:r>
                    </a:p>
                    <a:p>
                      <a:pPr marL="0" indent="0">
                        <a:buFont typeface="Wingdings" panose="05000000000000000000" pitchFamily="2" charset="2"/>
                        <a:buNone/>
                      </a:pPr>
                      <a:r>
                        <a:rPr lang="en-US" sz="1800" b="0" i="0" kern="1200" baseline="0" dirty="0">
                          <a:solidFill>
                            <a:srgbClr val="000000"/>
                          </a:solidFill>
                          <a:effectLst/>
                          <a:latin typeface="+mn-lt"/>
                          <a:ea typeface="+mn-ea"/>
                          <a:cs typeface="+mn-cs"/>
                        </a:rPr>
                        <a:t>       </a:t>
                      </a:r>
                      <a:r>
                        <a:rPr lang="en-US" sz="1800" b="0" i="0" kern="1200" dirty="0">
                          <a:solidFill>
                            <a:srgbClr val="000000"/>
                          </a:solidFill>
                          <a:effectLst/>
                          <a:latin typeface="+mn-lt"/>
                          <a:ea typeface="+mn-ea"/>
                          <a:cs typeface="+mn-cs"/>
                        </a:rPr>
                        <a:t>between 15-20 </a:t>
                      </a:r>
                    </a:p>
                    <a:p>
                      <a:pPr marL="0" indent="0">
                        <a:buFont typeface="Wingdings" panose="05000000000000000000" pitchFamily="2" charset="2"/>
                        <a:buNone/>
                      </a:pPr>
                      <a:endParaRPr lang="en-US" sz="1200" b="0" i="0" kern="1200" dirty="0">
                        <a:solidFill>
                          <a:srgbClr val="000000"/>
                        </a:solidFill>
                        <a:effectLst/>
                        <a:latin typeface="+mn-lt"/>
                        <a:ea typeface="+mn-ea"/>
                        <a:cs typeface="+mn-cs"/>
                      </a:endParaRPr>
                    </a:p>
                    <a:p>
                      <a:pPr marL="0" indent="0">
                        <a:buFont typeface="Wingdings" panose="05000000000000000000" pitchFamily="2" charset="2"/>
                        <a:buNone/>
                      </a:pPr>
                      <a:r>
                        <a:rPr lang="en-US" sz="1800" b="1" i="0" kern="1200" dirty="0">
                          <a:solidFill>
                            <a:srgbClr val="000000"/>
                          </a:solidFill>
                          <a:effectLst/>
                          <a:latin typeface="+mn-lt"/>
                          <a:ea typeface="+mn-ea"/>
                          <a:cs typeface="+mn-cs"/>
                        </a:rPr>
                        <a:t>+3   </a:t>
                      </a:r>
                      <a:r>
                        <a:rPr lang="en-US" sz="1800" b="0" i="0" kern="1200" dirty="0">
                          <a:solidFill>
                            <a:srgbClr val="000000"/>
                          </a:solidFill>
                          <a:effectLst/>
                          <a:latin typeface="+mn-lt"/>
                          <a:ea typeface="+mn-ea"/>
                          <a:cs typeface="+mn-cs"/>
                        </a:rPr>
                        <a:t>Average annual EPDO per 1,000,000 VMT</a:t>
                      </a:r>
                    </a:p>
                    <a:p>
                      <a:pPr marL="0" indent="0">
                        <a:buFont typeface="Wingdings" panose="05000000000000000000" pitchFamily="2" charset="2"/>
                        <a:buNone/>
                      </a:pPr>
                      <a:r>
                        <a:rPr lang="en-US" sz="1800" b="0" i="0" kern="1200" baseline="0" dirty="0">
                          <a:solidFill>
                            <a:srgbClr val="000000"/>
                          </a:solidFill>
                          <a:effectLst/>
                          <a:latin typeface="+mn-lt"/>
                          <a:ea typeface="+mn-ea"/>
                          <a:cs typeface="+mn-cs"/>
                        </a:rPr>
                        <a:t>       </a:t>
                      </a:r>
                      <a:r>
                        <a:rPr lang="en-US" sz="1800" b="0" i="0" kern="1200" dirty="0">
                          <a:solidFill>
                            <a:srgbClr val="000000"/>
                          </a:solidFill>
                          <a:effectLst/>
                          <a:latin typeface="+mn-lt"/>
                          <a:ea typeface="+mn-ea"/>
                          <a:cs typeface="+mn-cs"/>
                        </a:rPr>
                        <a:t>between 10-15 </a:t>
                      </a:r>
                    </a:p>
                    <a:p>
                      <a:pPr marL="0" indent="0">
                        <a:buFont typeface="Wingdings" panose="05000000000000000000" pitchFamily="2" charset="2"/>
                        <a:buNone/>
                      </a:pPr>
                      <a:endParaRPr lang="en-US" sz="1200" b="0" i="0" kern="1200" dirty="0">
                        <a:solidFill>
                          <a:srgbClr val="000000"/>
                        </a:solidFill>
                        <a:effectLst/>
                        <a:latin typeface="+mn-lt"/>
                        <a:ea typeface="+mn-ea"/>
                        <a:cs typeface="+mn-cs"/>
                      </a:endParaRPr>
                    </a:p>
                    <a:p>
                      <a:pPr marL="0" indent="0">
                        <a:buFont typeface="Wingdings" panose="05000000000000000000" pitchFamily="2" charset="2"/>
                        <a:buNone/>
                      </a:pPr>
                      <a:r>
                        <a:rPr lang="en-US" sz="1800" b="1" i="0" kern="1200" dirty="0">
                          <a:solidFill>
                            <a:srgbClr val="000000"/>
                          </a:solidFill>
                          <a:effectLst/>
                          <a:latin typeface="+mn-lt"/>
                          <a:ea typeface="+mn-ea"/>
                          <a:cs typeface="+mn-cs"/>
                        </a:rPr>
                        <a:t>+2   </a:t>
                      </a:r>
                      <a:r>
                        <a:rPr lang="en-US" sz="1800" b="0" i="0" kern="1200" dirty="0">
                          <a:solidFill>
                            <a:srgbClr val="000000"/>
                          </a:solidFill>
                          <a:effectLst/>
                          <a:latin typeface="+mn-lt"/>
                          <a:ea typeface="+mn-ea"/>
                          <a:cs typeface="+mn-cs"/>
                        </a:rPr>
                        <a:t>Average annual EPDO per 1,000,000 VMT</a:t>
                      </a:r>
                    </a:p>
                    <a:p>
                      <a:pPr marL="0" indent="0">
                        <a:buFont typeface="Wingdings" panose="05000000000000000000" pitchFamily="2" charset="2"/>
                        <a:buNone/>
                      </a:pPr>
                      <a:r>
                        <a:rPr lang="en-US" sz="1800" b="0" i="0" kern="1200" baseline="0" dirty="0">
                          <a:solidFill>
                            <a:srgbClr val="000000"/>
                          </a:solidFill>
                          <a:effectLst/>
                          <a:latin typeface="+mn-lt"/>
                          <a:ea typeface="+mn-ea"/>
                          <a:cs typeface="+mn-cs"/>
                        </a:rPr>
                        <a:t>       </a:t>
                      </a:r>
                      <a:r>
                        <a:rPr lang="en-US" sz="1800" b="0" i="0" kern="1200" dirty="0">
                          <a:solidFill>
                            <a:srgbClr val="000000"/>
                          </a:solidFill>
                          <a:effectLst/>
                          <a:latin typeface="+mn-lt"/>
                          <a:ea typeface="+mn-ea"/>
                          <a:cs typeface="+mn-cs"/>
                        </a:rPr>
                        <a:t>between 5-10 </a:t>
                      </a:r>
                    </a:p>
                    <a:p>
                      <a:pPr marL="0" indent="0">
                        <a:buFont typeface="Wingdings" panose="05000000000000000000" pitchFamily="2" charset="2"/>
                        <a:buNone/>
                      </a:pPr>
                      <a:endParaRPr lang="en-US" sz="1200" b="0" i="0" kern="1200" dirty="0">
                        <a:solidFill>
                          <a:srgbClr val="000000"/>
                        </a:solidFill>
                        <a:effectLst/>
                        <a:latin typeface="+mn-lt"/>
                        <a:ea typeface="+mn-ea"/>
                        <a:cs typeface="+mn-cs"/>
                      </a:endParaRPr>
                    </a:p>
                    <a:p>
                      <a:pPr marL="0" indent="0">
                        <a:buFont typeface="Wingdings" panose="05000000000000000000" pitchFamily="2" charset="2"/>
                        <a:buNone/>
                      </a:pPr>
                      <a:r>
                        <a:rPr lang="en-US" sz="1800" b="1" i="0" kern="1200" dirty="0">
                          <a:solidFill>
                            <a:srgbClr val="000000"/>
                          </a:solidFill>
                          <a:effectLst/>
                          <a:latin typeface="+mn-lt"/>
                          <a:ea typeface="+mn-ea"/>
                          <a:cs typeface="+mn-cs"/>
                        </a:rPr>
                        <a:t>+1   </a:t>
                      </a:r>
                      <a:r>
                        <a:rPr lang="en-US" sz="1800" b="0" i="0" kern="1200" dirty="0">
                          <a:solidFill>
                            <a:srgbClr val="000000"/>
                          </a:solidFill>
                          <a:effectLst/>
                          <a:latin typeface="+mn-lt"/>
                          <a:ea typeface="+mn-ea"/>
                          <a:cs typeface="+mn-cs"/>
                        </a:rPr>
                        <a:t>Average annual EPDO per 1,000,000 VMT</a:t>
                      </a:r>
                    </a:p>
                    <a:p>
                      <a:pPr marL="0" indent="0">
                        <a:buFont typeface="Wingdings" panose="05000000000000000000" pitchFamily="2" charset="2"/>
                        <a:buNone/>
                      </a:pPr>
                      <a:r>
                        <a:rPr lang="en-US" sz="1800" b="0" i="0" kern="1200" baseline="0" dirty="0">
                          <a:solidFill>
                            <a:srgbClr val="000000"/>
                          </a:solidFill>
                          <a:effectLst/>
                          <a:latin typeface="+mn-lt"/>
                          <a:ea typeface="+mn-ea"/>
                          <a:cs typeface="+mn-cs"/>
                        </a:rPr>
                        <a:t>       </a:t>
                      </a:r>
                      <a:r>
                        <a:rPr lang="en-US" sz="1800" b="0" i="0" kern="1200" dirty="0">
                          <a:solidFill>
                            <a:srgbClr val="000000"/>
                          </a:solidFill>
                          <a:effectLst/>
                          <a:latin typeface="+mn-lt"/>
                          <a:ea typeface="+mn-ea"/>
                          <a:cs typeface="+mn-cs"/>
                        </a:rPr>
                        <a:t>less than 5 </a:t>
                      </a:r>
                    </a:p>
                    <a:p>
                      <a:pPr marL="0" indent="0">
                        <a:buFont typeface="Wingdings" panose="05000000000000000000" pitchFamily="2" charset="2"/>
                        <a:buNone/>
                      </a:pPr>
                      <a:endParaRPr lang="en-US" sz="1200" b="0" i="0" kern="1200" dirty="0">
                        <a:solidFill>
                          <a:srgbClr val="000000"/>
                        </a:solidFill>
                        <a:effectLst/>
                        <a:latin typeface="+mn-lt"/>
                        <a:ea typeface="+mn-ea"/>
                        <a:cs typeface="+mn-cs"/>
                      </a:endParaRPr>
                    </a:p>
                    <a:p>
                      <a:pPr marL="0" indent="0">
                        <a:buFont typeface="Wingdings" panose="05000000000000000000" pitchFamily="2" charset="2"/>
                        <a:buNone/>
                      </a:pPr>
                      <a:r>
                        <a:rPr lang="en-US" sz="1800" b="1" i="0" kern="1200" dirty="0">
                          <a:solidFill>
                            <a:srgbClr val="000000"/>
                          </a:solidFill>
                          <a:effectLst/>
                          <a:latin typeface="+mn-lt"/>
                          <a:ea typeface="+mn-ea"/>
                          <a:cs typeface="+mn-cs"/>
                        </a:rPr>
                        <a:t>+0 </a:t>
                      </a:r>
                      <a:r>
                        <a:rPr lang="en-US" sz="1800" b="0" i="0" kern="1200" dirty="0">
                          <a:solidFill>
                            <a:srgbClr val="000000"/>
                          </a:solidFill>
                          <a:effectLst/>
                          <a:latin typeface="+mn-lt"/>
                          <a:ea typeface="+mn-ea"/>
                          <a:cs typeface="+mn-cs"/>
                        </a:rPr>
                        <a:t>No EPDO rate</a:t>
                      </a:r>
                      <a:endParaRPr lang="en-US" dirty="0">
                        <a:solidFill>
                          <a:srgbClr val="000000"/>
                        </a:solidFill>
                      </a:endParaRPr>
                    </a:p>
                  </a:txBody>
                  <a:tcPr/>
                </a:tc>
                <a:tc>
                  <a:txBody>
                    <a:bodyPr/>
                    <a:lstStyle/>
                    <a:p>
                      <a:pPr marL="0" indent="0">
                        <a:buFont typeface="Wingdings" panose="05000000000000000000" pitchFamily="2" charset="2"/>
                        <a:buNone/>
                      </a:pPr>
                      <a:r>
                        <a:rPr lang="en-US" sz="1800" b="1" i="0" kern="1200" dirty="0">
                          <a:solidFill>
                            <a:srgbClr val="000000"/>
                          </a:solidFill>
                          <a:effectLst/>
                          <a:latin typeface="+mn-lt"/>
                          <a:ea typeface="+mn-ea"/>
                          <a:cs typeface="+mn-cs"/>
                        </a:rPr>
                        <a:t>Signalized                                   Un-signaled </a:t>
                      </a:r>
                    </a:p>
                    <a:p>
                      <a:pPr marL="0" indent="0">
                        <a:buFont typeface="Wingdings" panose="05000000000000000000" pitchFamily="2" charset="2"/>
                        <a:buNone/>
                      </a:pPr>
                      <a:endParaRPr lang="en-US" sz="1800" b="1" i="0" kern="1200" dirty="0">
                        <a:solidFill>
                          <a:srgbClr val="000000"/>
                        </a:solidFill>
                        <a:effectLst/>
                        <a:latin typeface="+mn-lt"/>
                        <a:ea typeface="+mn-ea"/>
                        <a:cs typeface="+mn-cs"/>
                      </a:endParaRPr>
                    </a:p>
                    <a:p>
                      <a:pPr marL="0" indent="0">
                        <a:buFont typeface="Wingdings" panose="05000000000000000000" pitchFamily="2" charset="2"/>
                        <a:buNone/>
                      </a:pPr>
                      <a:r>
                        <a:rPr lang="en-US" sz="1800" b="1" i="0" kern="1200" dirty="0">
                          <a:solidFill>
                            <a:srgbClr val="000000"/>
                          </a:solidFill>
                          <a:effectLst/>
                          <a:latin typeface="+mn-lt"/>
                          <a:ea typeface="+mn-ea"/>
                          <a:cs typeface="+mn-cs"/>
                        </a:rPr>
                        <a:t>+5  </a:t>
                      </a:r>
                      <a:r>
                        <a:rPr lang="en-US" sz="1800" b="0" i="0" kern="1200" dirty="0">
                          <a:solidFill>
                            <a:srgbClr val="000000"/>
                          </a:solidFill>
                          <a:effectLst/>
                          <a:latin typeface="+mn-lt"/>
                          <a:ea typeface="+mn-ea"/>
                          <a:cs typeface="+mn-cs"/>
                        </a:rPr>
                        <a:t>&gt;= 1.69                     </a:t>
                      </a:r>
                      <a:r>
                        <a:rPr lang="en-US" sz="1800" b="1" i="0" kern="1200" dirty="0">
                          <a:solidFill>
                            <a:srgbClr val="000000"/>
                          </a:solidFill>
                          <a:effectLst/>
                          <a:latin typeface="+mn-lt"/>
                          <a:ea typeface="+mn-ea"/>
                          <a:cs typeface="+mn-cs"/>
                        </a:rPr>
                        <a:t>+5</a:t>
                      </a:r>
                      <a:r>
                        <a:rPr lang="en-US" sz="1800" b="0" i="0" kern="1200" dirty="0">
                          <a:solidFill>
                            <a:srgbClr val="000000"/>
                          </a:solidFill>
                          <a:effectLst/>
                          <a:latin typeface="+mn-lt"/>
                          <a:ea typeface="+mn-ea"/>
                          <a:cs typeface="+mn-cs"/>
                        </a:rPr>
                        <a:t>                   &gt;= 1.36 </a:t>
                      </a:r>
                    </a:p>
                    <a:p>
                      <a:pPr marL="0" indent="0">
                        <a:buFont typeface="Wingdings" panose="05000000000000000000" pitchFamily="2" charset="2"/>
                        <a:buNone/>
                      </a:pPr>
                      <a:endParaRPr lang="en-US" sz="1200" b="0" i="0" kern="1200" dirty="0">
                        <a:solidFill>
                          <a:srgbClr val="000000"/>
                        </a:solidFill>
                        <a:effectLst/>
                        <a:latin typeface="+mn-lt"/>
                        <a:ea typeface="+mn-ea"/>
                        <a:cs typeface="+mn-cs"/>
                      </a:endParaRPr>
                    </a:p>
                    <a:p>
                      <a:pPr marL="0" indent="0">
                        <a:buFont typeface="Wingdings" panose="05000000000000000000" pitchFamily="2" charset="2"/>
                        <a:buNone/>
                      </a:pPr>
                      <a:r>
                        <a:rPr lang="en-US" sz="1800" b="1" i="0" kern="1200" dirty="0">
                          <a:solidFill>
                            <a:srgbClr val="000000"/>
                          </a:solidFill>
                          <a:effectLst/>
                          <a:latin typeface="+mn-lt"/>
                          <a:ea typeface="+mn-ea"/>
                          <a:cs typeface="+mn-cs"/>
                        </a:rPr>
                        <a:t>+4  </a:t>
                      </a:r>
                      <a:r>
                        <a:rPr lang="en-US" sz="1800" b="0" i="0" kern="1200" dirty="0">
                          <a:solidFill>
                            <a:srgbClr val="000000"/>
                          </a:solidFill>
                          <a:effectLst/>
                          <a:latin typeface="+mn-lt"/>
                          <a:ea typeface="+mn-ea"/>
                          <a:cs typeface="+mn-cs"/>
                        </a:rPr>
                        <a:t>1.31 - &lt; 1.69             </a:t>
                      </a:r>
                      <a:r>
                        <a:rPr lang="en-US" sz="1800" b="1" i="0" kern="1200" dirty="0">
                          <a:solidFill>
                            <a:srgbClr val="000000"/>
                          </a:solidFill>
                          <a:effectLst/>
                          <a:latin typeface="+mn-lt"/>
                          <a:ea typeface="+mn-ea"/>
                          <a:cs typeface="+mn-cs"/>
                        </a:rPr>
                        <a:t>+4          </a:t>
                      </a:r>
                      <a:r>
                        <a:rPr lang="en-US" sz="1800" b="0" i="0" kern="1200" dirty="0">
                          <a:solidFill>
                            <a:srgbClr val="000000"/>
                          </a:solidFill>
                          <a:effectLst/>
                          <a:latin typeface="+mn-lt"/>
                          <a:ea typeface="+mn-ea"/>
                          <a:cs typeface="+mn-cs"/>
                        </a:rPr>
                        <a:t>1.03 - &lt; 1.36 </a:t>
                      </a:r>
                    </a:p>
                    <a:p>
                      <a:pPr marL="0" indent="0">
                        <a:buFont typeface="Wingdings" panose="05000000000000000000" pitchFamily="2" charset="2"/>
                        <a:buNone/>
                      </a:pPr>
                      <a:endParaRPr lang="en-US" sz="1200" b="0" i="0" kern="1200" dirty="0">
                        <a:solidFill>
                          <a:srgbClr val="000000"/>
                        </a:solidFill>
                        <a:effectLst/>
                        <a:latin typeface="+mn-lt"/>
                        <a:ea typeface="+mn-ea"/>
                        <a:cs typeface="+mn-cs"/>
                      </a:endParaRPr>
                    </a:p>
                    <a:p>
                      <a:pPr marL="0" indent="0">
                        <a:buFont typeface="Wingdings" panose="05000000000000000000" pitchFamily="2" charset="2"/>
                        <a:buNone/>
                      </a:pPr>
                      <a:r>
                        <a:rPr lang="en-US" sz="1800" b="1" i="0" kern="1200" dirty="0">
                          <a:solidFill>
                            <a:srgbClr val="000000"/>
                          </a:solidFill>
                          <a:effectLst/>
                          <a:latin typeface="+mn-lt"/>
                          <a:ea typeface="+mn-ea"/>
                          <a:cs typeface="+mn-cs"/>
                        </a:rPr>
                        <a:t>+3</a:t>
                      </a:r>
                      <a:r>
                        <a:rPr lang="en-US" sz="1800" b="1" i="0" kern="1200" baseline="0" dirty="0">
                          <a:solidFill>
                            <a:srgbClr val="000000"/>
                          </a:solidFill>
                          <a:effectLst/>
                          <a:latin typeface="+mn-lt"/>
                          <a:ea typeface="+mn-ea"/>
                          <a:cs typeface="+mn-cs"/>
                        </a:rPr>
                        <a:t>  </a:t>
                      </a:r>
                      <a:r>
                        <a:rPr lang="en-US" sz="1800" b="0" i="0" kern="1200" dirty="0">
                          <a:solidFill>
                            <a:srgbClr val="000000"/>
                          </a:solidFill>
                          <a:effectLst/>
                          <a:latin typeface="+mn-lt"/>
                          <a:ea typeface="+mn-ea"/>
                          <a:cs typeface="+mn-cs"/>
                        </a:rPr>
                        <a:t>0.70 - &lt; 1.31             </a:t>
                      </a:r>
                      <a:r>
                        <a:rPr lang="en-US" sz="1800" b="1" i="0" kern="1200" dirty="0">
                          <a:solidFill>
                            <a:srgbClr val="000000"/>
                          </a:solidFill>
                          <a:effectLst/>
                          <a:latin typeface="+mn-lt"/>
                          <a:ea typeface="+mn-ea"/>
                          <a:cs typeface="+mn-cs"/>
                        </a:rPr>
                        <a:t>+3          </a:t>
                      </a:r>
                      <a:r>
                        <a:rPr lang="en-US" sz="1800" b="0" i="0" kern="1200" dirty="0">
                          <a:solidFill>
                            <a:srgbClr val="000000"/>
                          </a:solidFill>
                          <a:effectLst/>
                          <a:latin typeface="+mn-lt"/>
                          <a:ea typeface="+mn-ea"/>
                          <a:cs typeface="+mn-cs"/>
                        </a:rPr>
                        <a:t>0.70 - &lt; 1.03</a:t>
                      </a:r>
                    </a:p>
                    <a:p>
                      <a:pPr marL="0" indent="0">
                        <a:buFont typeface="Wingdings" panose="05000000000000000000" pitchFamily="2" charset="2"/>
                        <a:buNone/>
                      </a:pPr>
                      <a:r>
                        <a:rPr lang="en-US" sz="1800" b="0" i="0" kern="1200" dirty="0">
                          <a:solidFill>
                            <a:srgbClr val="000000"/>
                          </a:solidFill>
                          <a:effectLst/>
                          <a:latin typeface="+mn-lt"/>
                          <a:ea typeface="+mn-ea"/>
                          <a:cs typeface="+mn-cs"/>
                        </a:rPr>
                        <a:t> </a:t>
                      </a:r>
                    </a:p>
                    <a:p>
                      <a:pPr marL="0" indent="0">
                        <a:buFont typeface="Wingdings" panose="05000000000000000000" pitchFamily="2" charset="2"/>
                        <a:buNone/>
                      </a:pPr>
                      <a:r>
                        <a:rPr lang="en-US" sz="1800" b="1" i="0" kern="1200" dirty="0">
                          <a:solidFill>
                            <a:srgbClr val="000000"/>
                          </a:solidFill>
                          <a:effectLst/>
                          <a:latin typeface="+mn-lt"/>
                          <a:ea typeface="+mn-ea"/>
                          <a:cs typeface="+mn-cs"/>
                        </a:rPr>
                        <a:t>+2  </a:t>
                      </a:r>
                      <a:r>
                        <a:rPr lang="en-US" sz="1800" b="0" i="0" kern="1200" dirty="0">
                          <a:solidFill>
                            <a:srgbClr val="000000"/>
                          </a:solidFill>
                          <a:effectLst/>
                          <a:latin typeface="+mn-lt"/>
                          <a:ea typeface="+mn-ea"/>
                          <a:cs typeface="+mn-cs"/>
                        </a:rPr>
                        <a:t>0.55 - &lt; 0.93             </a:t>
                      </a:r>
                      <a:r>
                        <a:rPr lang="en-US" sz="1800" b="1" i="0" kern="1200" dirty="0">
                          <a:solidFill>
                            <a:srgbClr val="000000"/>
                          </a:solidFill>
                          <a:effectLst/>
                          <a:latin typeface="+mn-lt"/>
                          <a:ea typeface="+mn-ea"/>
                          <a:cs typeface="+mn-cs"/>
                        </a:rPr>
                        <a:t>+2          </a:t>
                      </a:r>
                      <a:r>
                        <a:rPr lang="en-US" sz="1800" b="0" i="0" kern="1200" dirty="0">
                          <a:solidFill>
                            <a:srgbClr val="000000"/>
                          </a:solidFill>
                          <a:effectLst/>
                          <a:latin typeface="+mn-lt"/>
                          <a:ea typeface="+mn-ea"/>
                          <a:cs typeface="+mn-cs"/>
                        </a:rPr>
                        <a:t>0.37 - &lt; 0.70 </a:t>
                      </a:r>
                    </a:p>
                    <a:p>
                      <a:pPr marL="0" indent="0">
                        <a:buFont typeface="Wingdings" panose="05000000000000000000" pitchFamily="2" charset="2"/>
                        <a:buNone/>
                      </a:pPr>
                      <a:endParaRPr lang="en-US" sz="1200" b="0" i="0" kern="1200" dirty="0">
                        <a:solidFill>
                          <a:srgbClr val="000000"/>
                        </a:solidFill>
                        <a:effectLst/>
                        <a:latin typeface="+mn-lt"/>
                        <a:ea typeface="+mn-ea"/>
                        <a:cs typeface="+mn-cs"/>
                      </a:endParaRPr>
                    </a:p>
                    <a:p>
                      <a:pPr marL="0" indent="0">
                        <a:buFont typeface="Wingdings" panose="05000000000000000000" pitchFamily="2" charset="2"/>
                        <a:buNone/>
                      </a:pPr>
                      <a:r>
                        <a:rPr lang="en-US" sz="1800" b="1" i="0" kern="1200" dirty="0">
                          <a:solidFill>
                            <a:srgbClr val="000000"/>
                          </a:solidFill>
                          <a:effectLst/>
                          <a:latin typeface="+mn-lt"/>
                          <a:ea typeface="+mn-ea"/>
                          <a:cs typeface="+mn-cs"/>
                        </a:rPr>
                        <a:t>+1  </a:t>
                      </a:r>
                      <a:r>
                        <a:rPr lang="en-US" sz="1800" b="0" i="0" kern="1200" dirty="0">
                          <a:solidFill>
                            <a:srgbClr val="000000"/>
                          </a:solidFill>
                          <a:effectLst/>
                          <a:latin typeface="+mn-lt"/>
                          <a:ea typeface="+mn-ea"/>
                          <a:cs typeface="+mn-cs"/>
                        </a:rPr>
                        <a:t>0.36 - &lt; 0.55             </a:t>
                      </a:r>
                      <a:r>
                        <a:rPr lang="en-US" sz="1800" b="1" i="0" kern="1200" dirty="0">
                          <a:solidFill>
                            <a:srgbClr val="000000"/>
                          </a:solidFill>
                          <a:effectLst/>
                          <a:latin typeface="+mn-lt"/>
                          <a:ea typeface="+mn-ea"/>
                          <a:cs typeface="+mn-cs"/>
                        </a:rPr>
                        <a:t>+1         </a:t>
                      </a:r>
                      <a:r>
                        <a:rPr lang="en-US" sz="1800" b="0" i="0" kern="1200" dirty="0">
                          <a:solidFill>
                            <a:srgbClr val="000000"/>
                          </a:solidFill>
                          <a:effectLst/>
                          <a:latin typeface="+mn-lt"/>
                          <a:ea typeface="+mn-ea"/>
                          <a:cs typeface="+mn-cs"/>
                        </a:rPr>
                        <a:t>0.21 - &lt; 0.37 </a:t>
                      </a:r>
                    </a:p>
                    <a:p>
                      <a:pPr marL="0" indent="0">
                        <a:buFont typeface="Wingdings" panose="05000000000000000000" pitchFamily="2" charset="2"/>
                        <a:buNone/>
                      </a:pPr>
                      <a:endParaRPr lang="en-US" sz="1200" b="0" i="0" kern="1200" dirty="0">
                        <a:solidFill>
                          <a:srgbClr val="000000"/>
                        </a:solidFill>
                        <a:effectLst/>
                        <a:latin typeface="+mn-lt"/>
                        <a:ea typeface="+mn-ea"/>
                        <a:cs typeface="+mn-cs"/>
                      </a:endParaRPr>
                    </a:p>
                    <a:p>
                      <a:pPr marL="0" indent="0">
                        <a:buFont typeface="Wingdings" panose="05000000000000000000" pitchFamily="2" charset="2"/>
                        <a:buNone/>
                      </a:pPr>
                      <a:r>
                        <a:rPr lang="en-US" sz="1800" b="1" i="0" kern="1200" dirty="0">
                          <a:solidFill>
                            <a:srgbClr val="000000"/>
                          </a:solidFill>
                          <a:effectLst/>
                          <a:latin typeface="+mn-lt"/>
                          <a:ea typeface="+mn-ea"/>
                          <a:cs typeface="+mn-cs"/>
                        </a:rPr>
                        <a:t>+0   </a:t>
                      </a:r>
                      <a:r>
                        <a:rPr lang="en-US" sz="1800" b="0" i="0" kern="1200" dirty="0">
                          <a:solidFill>
                            <a:srgbClr val="000000"/>
                          </a:solidFill>
                          <a:effectLst/>
                          <a:latin typeface="+mn-lt"/>
                          <a:ea typeface="+mn-ea"/>
                          <a:cs typeface="+mn-cs"/>
                        </a:rPr>
                        <a:t>&lt; 0.36                      </a:t>
                      </a:r>
                      <a:r>
                        <a:rPr lang="en-US" sz="1800" b="1" i="0" kern="1200" dirty="0">
                          <a:solidFill>
                            <a:srgbClr val="000000"/>
                          </a:solidFill>
                          <a:effectLst/>
                          <a:latin typeface="+mn-lt"/>
                          <a:ea typeface="+mn-ea"/>
                          <a:cs typeface="+mn-cs"/>
                        </a:rPr>
                        <a:t>+0                  </a:t>
                      </a:r>
                      <a:r>
                        <a:rPr lang="en-US" sz="1800" b="0" i="0" kern="1200" dirty="0">
                          <a:solidFill>
                            <a:srgbClr val="000000"/>
                          </a:solidFill>
                          <a:effectLst/>
                          <a:latin typeface="+mn-lt"/>
                          <a:ea typeface="+mn-ea"/>
                          <a:cs typeface="+mn-cs"/>
                        </a:rPr>
                        <a:t>&lt; 0.21 </a:t>
                      </a:r>
                      <a:endParaRPr lang="en-US" b="0" baseline="0" dirty="0">
                        <a:solidFill>
                          <a:srgbClr val="000000"/>
                        </a:solidFill>
                      </a:endParaRPr>
                    </a:p>
                  </a:txBody>
                  <a:tcPr/>
                </a:tc>
                <a:extLst>
                  <a:ext uri="{0D108BD9-81ED-4DB2-BD59-A6C34878D82A}">
                    <a16:rowId xmlns:a16="http://schemas.microsoft.com/office/drawing/2014/main" val="10001"/>
                  </a:ext>
                </a:extLst>
              </a:tr>
            </a:tbl>
          </a:graphicData>
        </a:graphic>
      </p:graphicFrame>
      <p:sp>
        <p:nvSpPr>
          <p:cNvPr id="6" name="Rectangle 5"/>
          <p:cNvSpPr/>
          <p:nvPr/>
        </p:nvSpPr>
        <p:spPr>
          <a:xfrm>
            <a:off x="457200" y="393865"/>
            <a:ext cx="5830442" cy="584775"/>
          </a:xfrm>
          <a:prstGeom prst="rect">
            <a:avLst/>
          </a:prstGeom>
        </p:spPr>
        <p:txBody>
          <a:bodyPr wrap="none">
            <a:spAutoFit/>
          </a:bodyPr>
          <a:lstStyle/>
          <a:p>
            <a:pPr marL="457200" indent="-457200">
              <a:buFont typeface="Wingdings" panose="05000000000000000000" pitchFamily="2" charset="2"/>
              <a:buChar char="Ø"/>
            </a:pPr>
            <a:r>
              <a:rPr lang="en-US" sz="3200" dirty="0">
                <a:solidFill>
                  <a:schemeClr val="bg1"/>
                </a:solidFill>
              </a:rPr>
              <a:t>Safety: Intersection Crash Rates</a:t>
            </a:r>
          </a:p>
        </p:txBody>
      </p:sp>
    </p:spTree>
    <p:extLst>
      <p:ext uri="{BB962C8B-B14F-4D97-AF65-F5344CB8AC3E}">
        <p14:creationId xmlns:p14="http://schemas.microsoft.com/office/powerpoint/2010/main" val="25893510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7772400" cy="4114800"/>
          </a:xfrm>
        </p:spPr>
        <p:txBody>
          <a:bodyPr/>
          <a:lstStyle/>
          <a:p>
            <a:pPr marL="457200" indent="-457200">
              <a:buFont typeface="Wingdings" panose="05000000000000000000" pitchFamily="2" charset="2"/>
              <a:buChar char="Ø"/>
            </a:pPr>
            <a:r>
              <a:rPr lang="en-US" dirty="0"/>
              <a:t>Equity</a:t>
            </a:r>
          </a:p>
          <a:p>
            <a:pPr marL="0" indent="0"/>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719442674"/>
              </p:ext>
            </p:extLst>
          </p:nvPr>
        </p:nvGraphicFramePr>
        <p:xfrm>
          <a:off x="-5938" y="990600"/>
          <a:ext cx="9144000" cy="4023360"/>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345062">
                <a:tc>
                  <a:txBody>
                    <a:bodyPr/>
                    <a:lstStyle/>
                    <a:p>
                      <a:r>
                        <a:rPr lang="en-US" dirty="0">
                          <a:solidFill>
                            <a:srgbClr val="000000"/>
                          </a:solidFill>
                        </a:rPr>
                        <a:t>Old Approach</a:t>
                      </a:r>
                    </a:p>
                  </a:txBody>
                  <a:tcPr/>
                </a:tc>
                <a:tc>
                  <a:txBody>
                    <a:bodyPr/>
                    <a:lstStyle/>
                    <a:p>
                      <a:r>
                        <a:rPr lang="en-US" dirty="0">
                          <a:solidFill>
                            <a:srgbClr val="000000"/>
                          </a:solidFill>
                        </a:rPr>
                        <a:t>Proposed</a:t>
                      </a:r>
                      <a:r>
                        <a:rPr lang="en-US" baseline="0" dirty="0">
                          <a:solidFill>
                            <a:srgbClr val="000000"/>
                          </a:solidFill>
                        </a:rPr>
                        <a:t> New Approach</a:t>
                      </a:r>
                      <a:endParaRPr lang="en-US" dirty="0">
                        <a:solidFill>
                          <a:srgbClr val="000000"/>
                        </a:solidFill>
                      </a:endParaRPr>
                    </a:p>
                  </a:txBody>
                  <a:tcPr/>
                </a:tc>
                <a:extLst>
                  <a:ext uri="{0D108BD9-81ED-4DB2-BD59-A6C34878D82A}">
                    <a16:rowId xmlns:a16="http://schemas.microsoft.com/office/drawing/2014/main" val="10000"/>
                  </a:ext>
                </a:extLst>
              </a:tr>
              <a:tr h="3617338">
                <a:tc>
                  <a:txBody>
                    <a:bodyPr/>
                    <a:lstStyle/>
                    <a:p>
                      <a:pPr rtl="0"/>
                      <a:r>
                        <a:rPr lang="en-US" sz="1800" b="0" i="0" u="none" strike="noStrike" kern="1200" dirty="0">
                          <a:solidFill>
                            <a:srgbClr val="000000"/>
                          </a:solidFill>
                          <a:effectLst/>
                          <a:latin typeface="+mn-lt"/>
                          <a:ea typeface="+mn-ea"/>
                          <a:cs typeface="+mn-cs"/>
                        </a:rPr>
                        <a:t>Assigned points to projects if:</a:t>
                      </a:r>
                      <a:endParaRPr lang="en-US" b="0" dirty="0">
                        <a:solidFill>
                          <a:srgbClr val="000000"/>
                        </a:solidFill>
                        <a:effectLst/>
                      </a:endParaRPr>
                    </a:p>
                    <a:p>
                      <a:pPr marL="285750" indent="-285750" rtl="0" fontAlgn="base">
                        <a:buFont typeface="Wingdings" panose="05000000000000000000" pitchFamily="2" charset="2"/>
                        <a:buChar char="ü"/>
                      </a:pPr>
                      <a:r>
                        <a:rPr lang="en-US" sz="1800" b="0" i="0" u="none" strike="noStrike" kern="1200" dirty="0">
                          <a:solidFill>
                            <a:srgbClr val="000000"/>
                          </a:solidFill>
                          <a:effectLst/>
                          <a:latin typeface="+mn-lt"/>
                          <a:ea typeface="+mn-ea"/>
                          <a:cs typeface="+mn-cs"/>
                        </a:rPr>
                        <a:t>Population or households within ½ mile of project exceeds the regional average, </a:t>
                      </a:r>
                      <a:r>
                        <a:rPr lang="en-US" sz="1800" b="1" i="0" u="none" strike="noStrike" kern="1200" dirty="0">
                          <a:solidFill>
                            <a:srgbClr val="000000"/>
                          </a:solidFill>
                          <a:effectLst/>
                          <a:latin typeface="+mn-lt"/>
                          <a:ea typeface="+mn-ea"/>
                          <a:cs typeface="+mn-cs"/>
                        </a:rPr>
                        <a:t>AND</a:t>
                      </a:r>
                    </a:p>
                    <a:p>
                      <a:pPr marL="0" indent="0" rtl="0" fontAlgn="base">
                        <a:buFont typeface="Wingdings" panose="05000000000000000000" pitchFamily="2" charset="2"/>
                        <a:buNone/>
                      </a:pPr>
                      <a:endParaRPr lang="en-US" sz="1800" b="0" i="0" u="none" strike="noStrike" kern="1200" dirty="0">
                        <a:solidFill>
                          <a:srgbClr val="000000"/>
                        </a:solidFill>
                        <a:effectLst/>
                        <a:latin typeface="+mn-lt"/>
                        <a:ea typeface="+mn-ea"/>
                        <a:cs typeface="+mn-cs"/>
                      </a:endParaRPr>
                    </a:p>
                    <a:p>
                      <a:pPr marL="285750" indent="-285750" rtl="0" fontAlgn="base">
                        <a:buFont typeface="Wingdings" panose="05000000000000000000" pitchFamily="2" charset="2"/>
                        <a:buChar char="ü"/>
                      </a:pPr>
                      <a:r>
                        <a:rPr lang="en-US" sz="1800" b="0" i="0" u="none" strike="noStrike" kern="1200" dirty="0">
                          <a:solidFill>
                            <a:srgbClr val="000000"/>
                          </a:solidFill>
                          <a:effectLst/>
                          <a:latin typeface="+mn-lt"/>
                          <a:ea typeface="+mn-ea"/>
                          <a:cs typeface="+mn-cs"/>
                        </a:rPr>
                        <a:t>Number of people or households within ½ mile of project exceeds 200 </a:t>
                      </a:r>
                    </a:p>
                    <a:p>
                      <a:pPr rtl="0"/>
                      <a:br>
                        <a:rPr lang="en-US" b="0" dirty="0">
                          <a:solidFill>
                            <a:srgbClr val="000000"/>
                          </a:solidFill>
                          <a:effectLst/>
                        </a:rPr>
                      </a:br>
                      <a:r>
                        <a:rPr lang="en-US" sz="1800" b="0" i="0" u="none" strike="noStrike" kern="1200" dirty="0">
                          <a:solidFill>
                            <a:srgbClr val="000000"/>
                          </a:solidFill>
                          <a:effectLst/>
                          <a:latin typeface="+mn-lt"/>
                          <a:ea typeface="+mn-ea"/>
                          <a:cs typeface="+mn-cs"/>
                        </a:rPr>
                        <a:t>+1 point for low concentration (200-1,000 or 2,000 depending on criteria)</a:t>
                      </a:r>
                      <a:endParaRPr lang="en-US" b="0" dirty="0">
                        <a:solidFill>
                          <a:srgbClr val="000000"/>
                        </a:solidFill>
                        <a:effectLst/>
                      </a:endParaRPr>
                    </a:p>
                    <a:p>
                      <a:pPr rtl="0"/>
                      <a:br>
                        <a:rPr lang="en-US" b="0" dirty="0">
                          <a:solidFill>
                            <a:srgbClr val="000000"/>
                          </a:solidFill>
                          <a:effectLst/>
                        </a:rPr>
                      </a:br>
                      <a:r>
                        <a:rPr lang="en-US" sz="1800" b="0" i="0" u="none" strike="noStrike" kern="1200" dirty="0">
                          <a:solidFill>
                            <a:srgbClr val="000000"/>
                          </a:solidFill>
                          <a:effectLst/>
                          <a:latin typeface="+mn-lt"/>
                          <a:ea typeface="+mn-ea"/>
                          <a:cs typeface="+mn-cs"/>
                        </a:rPr>
                        <a:t>+2 points for high concentration (greater than 1,000 or 2,000 depending on criteria)</a:t>
                      </a:r>
                      <a:endParaRPr lang="en-US" b="0" dirty="0">
                        <a:solidFill>
                          <a:srgbClr val="000000"/>
                        </a:solidFill>
                        <a:effectLst/>
                      </a:endParaRPr>
                    </a:p>
                    <a:p>
                      <a:endParaRPr lang="en-US" dirty="0">
                        <a:solidFill>
                          <a:srgbClr val="000000"/>
                        </a:solidFill>
                      </a:endParaRPr>
                    </a:p>
                  </a:txBody>
                  <a:tcPr/>
                </a:tc>
                <a:tc>
                  <a:txBody>
                    <a:bodyPr/>
                    <a:lstStyle/>
                    <a:p>
                      <a:pPr rtl="0"/>
                      <a:r>
                        <a:rPr lang="en-US" sz="1800" b="0" i="0" u="none" strike="noStrike" kern="1200" dirty="0">
                          <a:solidFill>
                            <a:srgbClr val="000000"/>
                          </a:solidFill>
                          <a:effectLst/>
                          <a:latin typeface="+mn-lt"/>
                          <a:ea typeface="+mn-ea"/>
                          <a:cs typeface="+mn-cs"/>
                        </a:rPr>
                        <a:t>Assign points to projects if:</a:t>
                      </a:r>
                      <a:endParaRPr lang="en-US" b="0" dirty="0">
                        <a:solidFill>
                          <a:srgbClr val="000000"/>
                        </a:solidFill>
                        <a:effectLst/>
                      </a:endParaRPr>
                    </a:p>
                    <a:p>
                      <a:pPr marL="285750" indent="-285750" rtl="0" fontAlgn="base">
                        <a:buFont typeface="Wingdings" panose="05000000000000000000" pitchFamily="2" charset="2"/>
                        <a:buChar char="ü"/>
                      </a:pPr>
                      <a:r>
                        <a:rPr lang="en-US" sz="1800" b="0" i="0" u="none" strike="noStrike" kern="1200" dirty="0">
                          <a:solidFill>
                            <a:srgbClr val="000000"/>
                          </a:solidFill>
                          <a:effectLst/>
                          <a:latin typeface="+mn-lt"/>
                          <a:ea typeface="+mn-ea"/>
                          <a:cs typeface="+mn-cs"/>
                        </a:rPr>
                        <a:t>Population or households within ½ mile of project exceeds the regional average</a:t>
                      </a:r>
                    </a:p>
                    <a:p>
                      <a:pPr marL="0" indent="0" rtl="0" fontAlgn="base">
                        <a:buFont typeface="Wingdings" panose="05000000000000000000" pitchFamily="2" charset="2"/>
                        <a:buNone/>
                      </a:pPr>
                      <a:endParaRPr lang="en-US" sz="1800" b="0" i="0" u="none" strike="noStrike" kern="1200" dirty="0">
                        <a:solidFill>
                          <a:srgbClr val="000000"/>
                        </a:solidFill>
                        <a:effectLst/>
                        <a:latin typeface="+mn-lt"/>
                        <a:ea typeface="+mn-ea"/>
                        <a:cs typeface="+mn-cs"/>
                      </a:endParaRPr>
                    </a:p>
                    <a:p>
                      <a:pPr marL="285750" indent="-285750" rtl="0" fontAlgn="base">
                        <a:buFont typeface="Wingdings" panose="05000000000000000000" pitchFamily="2" charset="2"/>
                        <a:buChar char="ü"/>
                      </a:pPr>
                      <a:r>
                        <a:rPr lang="en-US" sz="1800" b="1" i="0" u="sng" strike="noStrike" kern="1200" dirty="0">
                          <a:solidFill>
                            <a:srgbClr val="000000"/>
                          </a:solidFill>
                          <a:effectLst/>
                          <a:latin typeface="+mn-lt"/>
                          <a:ea typeface="+mn-ea"/>
                          <a:cs typeface="+mn-cs"/>
                        </a:rPr>
                        <a:t>No minimum population requirement</a:t>
                      </a:r>
                    </a:p>
                    <a:p>
                      <a:pPr rtl="0"/>
                      <a:br>
                        <a:rPr lang="en-US" b="0" dirty="0">
                          <a:solidFill>
                            <a:srgbClr val="000000"/>
                          </a:solidFill>
                          <a:effectLst/>
                        </a:rPr>
                      </a:br>
                      <a:r>
                        <a:rPr lang="en-US" sz="1800" b="0" i="0" u="none" strike="noStrike" kern="1200" dirty="0">
                          <a:solidFill>
                            <a:srgbClr val="000000"/>
                          </a:solidFill>
                          <a:effectLst/>
                          <a:latin typeface="+mn-lt"/>
                          <a:ea typeface="+mn-ea"/>
                          <a:cs typeface="+mn-cs"/>
                        </a:rPr>
                        <a:t>+1 point for low concentration (&lt;1,000 or 2,000 depending on criteria)</a:t>
                      </a:r>
                      <a:endParaRPr lang="en-US" b="0" dirty="0">
                        <a:solidFill>
                          <a:srgbClr val="000000"/>
                        </a:solidFill>
                        <a:effectLst/>
                      </a:endParaRPr>
                    </a:p>
                    <a:p>
                      <a:pPr rtl="0"/>
                      <a:br>
                        <a:rPr lang="en-US" b="0" dirty="0">
                          <a:solidFill>
                            <a:srgbClr val="000000"/>
                          </a:solidFill>
                          <a:effectLst/>
                        </a:rPr>
                      </a:br>
                      <a:r>
                        <a:rPr lang="en-US" sz="1800" b="0" i="0" u="none" strike="noStrike" kern="1200" dirty="0">
                          <a:solidFill>
                            <a:srgbClr val="000000"/>
                          </a:solidFill>
                          <a:effectLst/>
                          <a:latin typeface="+mn-lt"/>
                          <a:ea typeface="+mn-ea"/>
                          <a:cs typeface="+mn-cs"/>
                        </a:rPr>
                        <a:t>+2 points for high concentration (&gt;1,000 or 2,000 depending on criteria)</a:t>
                      </a:r>
                      <a:endParaRPr lang="en-US" b="0" dirty="0">
                        <a:solidFill>
                          <a:srgbClr val="000000"/>
                        </a:solidFill>
                        <a:effectLst/>
                      </a:endParaRPr>
                    </a:p>
                    <a:p>
                      <a:endParaRPr lang="en-US" baseline="0" dirty="0">
                        <a:solidFill>
                          <a:srgbClr val="000000"/>
                        </a:solidFill>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9834298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8" y="228600"/>
            <a:ext cx="7772400" cy="4114800"/>
          </a:xfrm>
        </p:spPr>
        <p:txBody>
          <a:bodyPr/>
          <a:lstStyle/>
          <a:p>
            <a:pPr marL="457200" indent="-457200">
              <a:buFont typeface="Wingdings" panose="05000000000000000000" pitchFamily="2" charset="2"/>
              <a:buChar char="Ø"/>
            </a:pPr>
            <a:r>
              <a:rPr lang="en-US" dirty="0"/>
              <a:t>Economic Vitality</a:t>
            </a:r>
          </a:p>
          <a:p>
            <a:pPr marL="0" indent="0"/>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425115007"/>
              </p:ext>
            </p:extLst>
          </p:nvPr>
        </p:nvGraphicFramePr>
        <p:xfrm>
          <a:off x="0" y="990600"/>
          <a:ext cx="9144000" cy="5334000"/>
        </p:xfrm>
        <a:graphic>
          <a:graphicData uri="http://schemas.openxmlformats.org/drawingml/2006/table">
            <a:tbl>
              <a:tblPr firstRow="1" bandRow="1">
                <a:tableStyleId>{5C22544A-7EE6-4342-B048-85BDC9FD1C3A}</a:tableStyleId>
              </a:tblPr>
              <a:tblGrid>
                <a:gridCol w="4191000">
                  <a:extLst>
                    <a:ext uri="{9D8B030D-6E8A-4147-A177-3AD203B41FA5}">
                      <a16:colId xmlns:a16="http://schemas.microsoft.com/office/drawing/2014/main" val="20000"/>
                    </a:ext>
                  </a:extLst>
                </a:gridCol>
                <a:gridCol w="4953000">
                  <a:extLst>
                    <a:ext uri="{9D8B030D-6E8A-4147-A177-3AD203B41FA5}">
                      <a16:colId xmlns:a16="http://schemas.microsoft.com/office/drawing/2014/main" val="20001"/>
                    </a:ext>
                  </a:extLst>
                </a:gridCol>
              </a:tblGrid>
              <a:tr h="345062">
                <a:tc>
                  <a:txBody>
                    <a:bodyPr/>
                    <a:lstStyle/>
                    <a:p>
                      <a:r>
                        <a:rPr lang="en-US" dirty="0">
                          <a:solidFill>
                            <a:srgbClr val="000000"/>
                          </a:solidFill>
                        </a:rPr>
                        <a:t>Old Approach</a:t>
                      </a:r>
                    </a:p>
                  </a:txBody>
                  <a:tcPr/>
                </a:tc>
                <a:tc>
                  <a:txBody>
                    <a:bodyPr/>
                    <a:lstStyle/>
                    <a:p>
                      <a:r>
                        <a:rPr lang="en-US" dirty="0">
                          <a:solidFill>
                            <a:srgbClr val="000000"/>
                          </a:solidFill>
                        </a:rPr>
                        <a:t>Proposed</a:t>
                      </a:r>
                      <a:r>
                        <a:rPr lang="en-US" baseline="0" dirty="0">
                          <a:solidFill>
                            <a:srgbClr val="000000"/>
                          </a:solidFill>
                        </a:rPr>
                        <a:t> New Approach</a:t>
                      </a:r>
                      <a:endParaRPr lang="en-US" dirty="0">
                        <a:solidFill>
                          <a:srgbClr val="000000"/>
                        </a:solidFill>
                      </a:endParaRPr>
                    </a:p>
                  </a:txBody>
                  <a:tcPr/>
                </a:tc>
                <a:extLst>
                  <a:ext uri="{0D108BD9-81ED-4DB2-BD59-A6C34878D82A}">
                    <a16:rowId xmlns:a16="http://schemas.microsoft.com/office/drawing/2014/main" val="10000"/>
                  </a:ext>
                </a:extLst>
              </a:tr>
              <a:tr h="3617338">
                <a:tc>
                  <a:txBody>
                    <a:bodyPr/>
                    <a:lstStyle/>
                    <a:p>
                      <a:pPr rtl="0"/>
                      <a:r>
                        <a:rPr lang="en-US" sz="1800" b="0" i="0" u="none" strike="noStrike" kern="1200" dirty="0">
                          <a:solidFill>
                            <a:srgbClr val="000000"/>
                          </a:solidFill>
                          <a:effectLst/>
                          <a:latin typeface="+mn-lt"/>
                          <a:ea typeface="+mn-ea"/>
                          <a:cs typeface="+mn-cs"/>
                        </a:rPr>
                        <a:t>Assigned points to projects with the following point scale:</a:t>
                      </a:r>
                      <a:endParaRPr lang="en-US" b="0" dirty="0">
                        <a:solidFill>
                          <a:srgbClr val="000000"/>
                        </a:solidFill>
                        <a:effectLst/>
                      </a:endParaRPr>
                    </a:p>
                    <a:p>
                      <a:pPr rtl="0" fontAlgn="base"/>
                      <a:br>
                        <a:rPr lang="en-US" b="0" dirty="0">
                          <a:solidFill>
                            <a:srgbClr val="000000"/>
                          </a:solidFill>
                          <a:effectLst/>
                        </a:rPr>
                      </a:br>
                      <a:r>
                        <a:rPr lang="en-US" sz="1800" b="1" i="0" u="none" strike="noStrike" kern="1200" dirty="0">
                          <a:solidFill>
                            <a:srgbClr val="000000"/>
                          </a:solidFill>
                          <a:effectLst/>
                          <a:latin typeface="+mn-lt"/>
                          <a:ea typeface="+mn-ea"/>
                          <a:cs typeface="+mn-cs"/>
                        </a:rPr>
                        <a:t>+2 </a:t>
                      </a:r>
                      <a:r>
                        <a:rPr lang="en-US" sz="1800" b="0" i="0" u="none" strike="noStrike" kern="1200" dirty="0">
                          <a:solidFill>
                            <a:srgbClr val="000000"/>
                          </a:solidFill>
                          <a:effectLst/>
                          <a:latin typeface="+mn-lt"/>
                          <a:ea typeface="+mn-ea"/>
                          <a:cs typeface="+mn-cs"/>
                        </a:rPr>
                        <a:t>  Provides new transit access to or within site</a:t>
                      </a:r>
                    </a:p>
                    <a:p>
                      <a:pPr rtl="0" fontAlgn="base"/>
                      <a:r>
                        <a:rPr lang="en-US" sz="1800" b="1" i="0" u="none" strike="noStrike" kern="1200" dirty="0">
                          <a:solidFill>
                            <a:srgbClr val="000000"/>
                          </a:solidFill>
                          <a:effectLst/>
                          <a:latin typeface="+mn-lt"/>
                          <a:ea typeface="+mn-ea"/>
                          <a:cs typeface="+mn-cs"/>
                        </a:rPr>
                        <a:t>+1 </a:t>
                      </a:r>
                      <a:r>
                        <a:rPr lang="en-US" sz="1800" b="0" i="0" u="none" strike="noStrike" kern="1200" dirty="0">
                          <a:solidFill>
                            <a:srgbClr val="000000"/>
                          </a:solidFill>
                          <a:effectLst/>
                          <a:latin typeface="+mn-lt"/>
                          <a:ea typeface="+mn-ea"/>
                          <a:cs typeface="+mn-cs"/>
                        </a:rPr>
                        <a:t>  Improves transit access to or within site</a:t>
                      </a:r>
                    </a:p>
                    <a:p>
                      <a:pPr rtl="0" fontAlgn="base"/>
                      <a:r>
                        <a:rPr lang="en-US" sz="1800" b="1" i="0" u="none" strike="noStrike" kern="1200" dirty="0">
                          <a:solidFill>
                            <a:srgbClr val="000000"/>
                          </a:solidFill>
                          <a:effectLst/>
                          <a:latin typeface="+mn-lt"/>
                          <a:ea typeface="+mn-ea"/>
                          <a:cs typeface="+mn-cs"/>
                        </a:rPr>
                        <a:t>+1 </a:t>
                      </a:r>
                      <a:r>
                        <a:rPr lang="en-US" sz="1800" b="0" i="0" u="none" strike="noStrike" kern="1200" dirty="0">
                          <a:solidFill>
                            <a:srgbClr val="000000"/>
                          </a:solidFill>
                          <a:effectLst/>
                          <a:latin typeface="+mn-lt"/>
                          <a:ea typeface="+mn-ea"/>
                          <a:cs typeface="+mn-cs"/>
                        </a:rPr>
                        <a:t>  Provides for bicycle access to or within site</a:t>
                      </a:r>
                    </a:p>
                    <a:p>
                      <a:pPr rtl="0" fontAlgn="base"/>
                      <a:r>
                        <a:rPr lang="en-US" sz="1800" b="1" i="0" u="none" strike="noStrike" kern="1200" dirty="0">
                          <a:solidFill>
                            <a:srgbClr val="000000"/>
                          </a:solidFill>
                          <a:effectLst/>
                          <a:latin typeface="+mn-lt"/>
                          <a:ea typeface="+mn-ea"/>
                          <a:cs typeface="+mn-cs"/>
                        </a:rPr>
                        <a:t>+1  </a:t>
                      </a:r>
                      <a:r>
                        <a:rPr lang="en-US" sz="1800" b="0" i="0" u="none" strike="noStrike" kern="1200" dirty="0">
                          <a:solidFill>
                            <a:srgbClr val="000000"/>
                          </a:solidFill>
                          <a:effectLst/>
                          <a:latin typeface="+mn-lt"/>
                          <a:ea typeface="+mn-ea"/>
                          <a:cs typeface="+mn-cs"/>
                        </a:rPr>
                        <a:t> Provides for pedestrian access to or within site</a:t>
                      </a:r>
                    </a:p>
                    <a:p>
                      <a:pPr rtl="0" fontAlgn="base"/>
                      <a:r>
                        <a:rPr lang="en-US" sz="1800" b="1" i="0" u="none" strike="noStrike" kern="1200" dirty="0">
                          <a:solidFill>
                            <a:srgbClr val="000000"/>
                          </a:solidFill>
                          <a:effectLst/>
                          <a:latin typeface="+mn-lt"/>
                          <a:ea typeface="+mn-ea"/>
                          <a:cs typeface="+mn-cs"/>
                        </a:rPr>
                        <a:t>+1  </a:t>
                      </a:r>
                      <a:r>
                        <a:rPr lang="en-US" sz="1800" b="0" i="0" u="none" strike="noStrike" kern="1200" dirty="0">
                          <a:solidFill>
                            <a:srgbClr val="000000"/>
                          </a:solidFill>
                          <a:effectLst/>
                          <a:latin typeface="+mn-lt"/>
                          <a:ea typeface="+mn-ea"/>
                          <a:cs typeface="+mn-cs"/>
                        </a:rPr>
                        <a:t> Provides for improved road access to or within site</a:t>
                      </a:r>
                    </a:p>
                    <a:p>
                      <a:pPr rtl="0" fontAlgn="base"/>
                      <a:r>
                        <a:rPr lang="en-US" sz="1800" b="1" i="0" u="none" strike="noStrike" kern="1200" dirty="0">
                          <a:solidFill>
                            <a:srgbClr val="000000"/>
                          </a:solidFill>
                          <a:effectLst/>
                          <a:latin typeface="+mn-lt"/>
                          <a:ea typeface="+mn-ea"/>
                          <a:cs typeface="+mn-cs"/>
                        </a:rPr>
                        <a:t>+0  </a:t>
                      </a:r>
                      <a:r>
                        <a:rPr lang="en-US" sz="1800" b="0" i="0" u="none" strike="noStrike" kern="1200" dirty="0">
                          <a:solidFill>
                            <a:srgbClr val="000000"/>
                          </a:solidFill>
                          <a:effectLst/>
                          <a:latin typeface="+mn-lt"/>
                          <a:ea typeface="+mn-ea"/>
                          <a:cs typeface="+mn-cs"/>
                        </a:rPr>
                        <a:t> Does not serve a targeted development site</a:t>
                      </a:r>
                    </a:p>
                    <a:p>
                      <a:pPr rtl="0"/>
                      <a:br>
                        <a:rPr lang="en-US" b="0" dirty="0">
                          <a:solidFill>
                            <a:srgbClr val="000000"/>
                          </a:solidFill>
                          <a:effectLst/>
                        </a:rPr>
                      </a:br>
                      <a:r>
                        <a:rPr lang="en-US" sz="1800" b="0" i="0" u="none" strike="noStrike" kern="1200" dirty="0">
                          <a:solidFill>
                            <a:srgbClr val="000000"/>
                          </a:solidFill>
                          <a:effectLst/>
                          <a:latin typeface="+mn-lt"/>
                          <a:ea typeface="+mn-ea"/>
                          <a:cs typeface="+mn-cs"/>
                        </a:rPr>
                        <a:t>Projects could receive a total of </a:t>
                      </a:r>
                      <a:r>
                        <a:rPr lang="en-US" sz="1800" b="1" i="0" u="none" strike="noStrike" kern="1200" dirty="0">
                          <a:solidFill>
                            <a:srgbClr val="000000"/>
                          </a:solidFill>
                          <a:effectLst/>
                          <a:latin typeface="+mn-lt"/>
                          <a:ea typeface="+mn-ea"/>
                          <a:cs typeface="+mn-cs"/>
                        </a:rPr>
                        <a:t>6 points </a:t>
                      </a:r>
                      <a:r>
                        <a:rPr lang="en-US" sz="1800" b="0" i="0" u="none" strike="noStrike" kern="1200" dirty="0">
                          <a:solidFill>
                            <a:srgbClr val="000000"/>
                          </a:solidFill>
                          <a:effectLst/>
                          <a:latin typeface="+mn-lt"/>
                          <a:ea typeface="+mn-ea"/>
                          <a:cs typeface="+mn-cs"/>
                        </a:rPr>
                        <a:t>under this </a:t>
                      </a:r>
                      <a:r>
                        <a:rPr lang="en-US" sz="1800" b="0" i="0" u="none" strike="noStrike" kern="1200" dirty="0" err="1">
                          <a:solidFill>
                            <a:srgbClr val="000000"/>
                          </a:solidFill>
                          <a:effectLst/>
                          <a:latin typeface="+mn-lt"/>
                          <a:ea typeface="+mn-ea"/>
                          <a:cs typeface="+mn-cs"/>
                        </a:rPr>
                        <a:t>subcriteria</a:t>
                      </a:r>
                      <a:r>
                        <a:rPr lang="en-US" sz="1800" b="0" i="0" u="none" strike="noStrike" kern="1200" dirty="0">
                          <a:solidFill>
                            <a:srgbClr val="000000"/>
                          </a:solidFill>
                          <a:effectLst/>
                          <a:latin typeface="+mn-lt"/>
                          <a:ea typeface="+mn-ea"/>
                          <a:cs typeface="+mn-cs"/>
                        </a:rPr>
                        <a:t>.</a:t>
                      </a:r>
                      <a:endParaRPr lang="en-US" b="0" dirty="0">
                        <a:solidFill>
                          <a:srgbClr val="000000"/>
                        </a:solidFill>
                        <a:effectLst/>
                      </a:endParaRPr>
                    </a:p>
                  </a:txBody>
                  <a:tcPr/>
                </a:tc>
                <a:tc>
                  <a:txBody>
                    <a:bodyPr/>
                    <a:lstStyle/>
                    <a:p>
                      <a:pPr rtl="0"/>
                      <a:r>
                        <a:rPr lang="en-US" sz="1800" b="0" i="0" u="none" strike="noStrike" kern="1200" dirty="0">
                          <a:solidFill>
                            <a:srgbClr val="000000"/>
                          </a:solidFill>
                          <a:effectLst/>
                          <a:latin typeface="+mn-lt"/>
                          <a:ea typeface="+mn-ea"/>
                          <a:cs typeface="+mn-cs"/>
                        </a:rPr>
                        <a:t>Adjusted point scale to favor all non-motorized modes equally.</a:t>
                      </a:r>
                      <a:endParaRPr lang="en-US" b="0" dirty="0">
                        <a:solidFill>
                          <a:srgbClr val="000000"/>
                        </a:solidFill>
                        <a:effectLst/>
                      </a:endParaRPr>
                    </a:p>
                    <a:p>
                      <a:pPr rtl="0" fontAlgn="base"/>
                      <a:br>
                        <a:rPr lang="en-US" b="0" dirty="0">
                          <a:solidFill>
                            <a:srgbClr val="000000"/>
                          </a:solidFill>
                          <a:effectLst/>
                        </a:rPr>
                      </a:br>
                      <a:r>
                        <a:rPr lang="en-US" sz="1800" b="1" i="0" u="none" strike="noStrike" kern="1200" dirty="0">
                          <a:solidFill>
                            <a:srgbClr val="000000"/>
                          </a:solidFill>
                          <a:effectLst/>
                          <a:latin typeface="+mn-lt"/>
                          <a:ea typeface="+mn-ea"/>
                          <a:cs typeface="+mn-cs"/>
                        </a:rPr>
                        <a:t>+2 </a:t>
                      </a:r>
                      <a:r>
                        <a:rPr lang="en-US" sz="1800" b="0" i="0" u="none" strike="noStrike" kern="1200" dirty="0">
                          <a:solidFill>
                            <a:srgbClr val="000000"/>
                          </a:solidFill>
                          <a:effectLst/>
                          <a:latin typeface="+mn-lt"/>
                          <a:ea typeface="+mn-ea"/>
                          <a:cs typeface="+mn-cs"/>
                        </a:rPr>
                        <a:t> Provides new transit access to or within the site; </a:t>
                      </a:r>
                    </a:p>
                    <a:p>
                      <a:pPr rtl="0" fontAlgn="base"/>
                      <a:r>
                        <a:rPr lang="en-US" sz="1800" b="1" i="0" u="none" strike="noStrike" kern="1200" dirty="0">
                          <a:solidFill>
                            <a:srgbClr val="000000"/>
                          </a:solidFill>
                          <a:effectLst/>
                          <a:latin typeface="+mn-lt"/>
                          <a:ea typeface="+mn-ea"/>
                          <a:cs typeface="+mn-cs"/>
                        </a:rPr>
                        <a:t>+1</a:t>
                      </a:r>
                      <a:r>
                        <a:rPr lang="en-US" sz="1800" b="0" i="0" u="none" strike="noStrike" kern="1200" baseline="0" dirty="0">
                          <a:solidFill>
                            <a:srgbClr val="000000"/>
                          </a:solidFill>
                          <a:effectLst/>
                          <a:latin typeface="+mn-lt"/>
                          <a:ea typeface="+mn-ea"/>
                          <a:cs typeface="+mn-cs"/>
                        </a:rPr>
                        <a:t> </a:t>
                      </a:r>
                      <a:r>
                        <a:rPr lang="en-US" sz="1800" b="0" i="0" u="none" strike="noStrike" kern="1200" dirty="0">
                          <a:solidFill>
                            <a:srgbClr val="000000"/>
                          </a:solidFill>
                          <a:effectLst/>
                          <a:latin typeface="+mn-lt"/>
                          <a:ea typeface="+mn-ea"/>
                          <a:cs typeface="+mn-cs"/>
                        </a:rPr>
                        <a:t> Improves existing transit access to or within the site</a:t>
                      </a:r>
                    </a:p>
                    <a:p>
                      <a:pPr rtl="0" fontAlgn="base"/>
                      <a:endParaRPr lang="en-US" sz="800" b="0" i="0" u="none" strike="noStrike" kern="1200" dirty="0">
                        <a:solidFill>
                          <a:srgbClr val="000000"/>
                        </a:solidFill>
                        <a:effectLst/>
                        <a:latin typeface="+mn-lt"/>
                        <a:ea typeface="+mn-ea"/>
                        <a:cs typeface="+mn-cs"/>
                      </a:endParaRPr>
                    </a:p>
                    <a:p>
                      <a:pPr rtl="0" fontAlgn="base"/>
                      <a:r>
                        <a:rPr lang="en-US" sz="1800" b="1" i="0" u="none" strike="noStrike" kern="1200" dirty="0">
                          <a:solidFill>
                            <a:srgbClr val="000000"/>
                          </a:solidFill>
                          <a:effectLst/>
                          <a:latin typeface="+mn-lt"/>
                          <a:ea typeface="+mn-ea"/>
                          <a:cs typeface="+mn-cs"/>
                        </a:rPr>
                        <a:t>+2</a:t>
                      </a:r>
                      <a:r>
                        <a:rPr lang="en-US" sz="1800" b="0" i="0" u="none" strike="noStrike" kern="1200" dirty="0">
                          <a:solidFill>
                            <a:srgbClr val="000000"/>
                          </a:solidFill>
                          <a:effectLst/>
                          <a:latin typeface="+mn-lt"/>
                          <a:ea typeface="+mn-ea"/>
                          <a:cs typeface="+mn-cs"/>
                        </a:rPr>
                        <a:t>  Provides new cycling access to or within the site; </a:t>
                      </a:r>
                    </a:p>
                    <a:p>
                      <a:pPr rtl="0" fontAlgn="base"/>
                      <a:r>
                        <a:rPr lang="en-US" sz="1800" b="1" i="0" u="none" strike="noStrike" kern="1200" dirty="0">
                          <a:solidFill>
                            <a:srgbClr val="000000"/>
                          </a:solidFill>
                          <a:effectLst/>
                          <a:latin typeface="+mn-lt"/>
                          <a:ea typeface="+mn-ea"/>
                          <a:cs typeface="+mn-cs"/>
                        </a:rPr>
                        <a:t>+1</a:t>
                      </a:r>
                      <a:r>
                        <a:rPr lang="en-US" sz="1800" b="0" i="0" u="none" strike="noStrike" kern="1200" baseline="0" dirty="0">
                          <a:solidFill>
                            <a:srgbClr val="000000"/>
                          </a:solidFill>
                          <a:effectLst/>
                          <a:latin typeface="+mn-lt"/>
                          <a:ea typeface="+mn-ea"/>
                          <a:cs typeface="+mn-cs"/>
                        </a:rPr>
                        <a:t> </a:t>
                      </a:r>
                      <a:r>
                        <a:rPr lang="en-US" sz="1800" b="0" i="0" u="none" strike="noStrike" kern="1200" dirty="0">
                          <a:solidFill>
                            <a:srgbClr val="000000"/>
                          </a:solidFill>
                          <a:effectLst/>
                          <a:latin typeface="+mn-lt"/>
                          <a:ea typeface="+mn-ea"/>
                          <a:cs typeface="+mn-cs"/>
                        </a:rPr>
                        <a:t> Improves existing cycling access to or within the site</a:t>
                      </a:r>
                    </a:p>
                    <a:p>
                      <a:pPr rtl="0" fontAlgn="base"/>
                      <a:endParaRPr lang="en-US" sz="800" b="0" i="0" u="none" strike="noStrike" kern="1200" dirty="0">
                        <a:solidFill>
                          <a:srgbClr val="000000"/>
                        </a:solidFill>
                        <a:effectLst/>
                        <a:latin typeface="+mn-lt"/>
                        <a:ea typeface="+mn-ea"/>
                        <a:cs typeface="+mn-cs"/>
                      </a:endParaRPr>
                    </a:p>
                    <a:p>
                      <a:pPr rtl="0" fontAlgn="base"/>
                      <a:r>
                        <a:rPr lang="en-US" sz="1800" b="1" i="0" u="none" strike="noStrike" kern="1200" dirty="0">
                          <a:solidFill>
                            <a:srgbClr val="000000"/>
                          </a:solidFill>
                          <a:effectLst/>
                          <a:latin typeface="+mn-lt"/>
                          <a:ea typeface="+mn-ea"/>
                          <a:cs typeface="+mn-cs"/>
                        </a:rPr>
                        <a:t>+2</a:t>
                      </a:r>
                      <a:r>
                        <a:rPr lang="en-US" sz="1800" b="0" i="0" u="none" strike="noStrike" kern="1200" dirty="0">
                          <a:solidFill>
                            <a:srgbClr val="000000"/>
                          </a:solidFill>
                          <a:effectLst/>
                          <a:latin typeface="+mn-lt"/>
                          <a:ea typeface="+mn-ea"/>
                          <a:cs typeface="+mn-cs"/>
                        </a:rPr>
                        <a:t>  Provides new pedestrian access to or within the site; </a:t>
                      </a:r>
                      <a:r>
                        <a:rPr lang="en-US" sz="1800" b="1" i="0" u="none" strike="noStrike" kern="1200" dirty="0">
                          <a:solidFill>
                            <a:srgbClr val="000000"/>
                          </a:solidFill>
                          <a:effectLst/>
                          <a:latin typeface="+mn-lt"/>
                          <a:ea typeface="+mn-ea"/>
                          <a:cs typeface="+mn-cs"/>
                        </a:rPr>
                        <a:t>+1</a:t>
                      </a:r>
                      <a:r>
                        <a:rPr lang="en-US" sz="1800" b="0" i="0" u="none" strike="noStrike" kern="1200" baseline="0" dirty="0">
                          <a:solidFill>
                            <a:srgbClr val="000000"/>
                          </a:solidFill>
                          <a:effectLst/>
                          <a:latin typeface="+mn-lt"/>
                          <a:ea typeface="+mn-ea"/>
                          <a:cs typeface="+mn-cs"/>
                        </a:rPr>
                        <a:t> </a:t>
                      </a:r>
                      <a:r>
                        <a:rPr lang="en-US" sz="1800" b="0" i="0" u="none" strike="noStrike" kern="1200" dirty="0">
                          <a:solidFill>
                            <a:srgbClr val="000000"/>
                          </a:solidFill>
                          <a:effectLst/>
                          <a:latin typeface="+mn-lt"/>
                          <a:ea typeface="+mn-ea"/>
                          <a:cs typeface="+mn-cs"/>
                        </a:rPr>
                        <a:t> Improves existing pedestrian access to or within the site</a:t>
                      </a:r>
                    </a:p>
                    <a:p>
                      <a:pPr rtl="0" fontAlgn="base"/>
                      <a:endParaRPr lang="en-US" sz="800" b="0" i="0" u="none" strike="noStrike" kern="1200" dirty="0">
                        <a:solidFill>
                          <a:srgbClr val="000000"/>
                        </a:solidFill>
                        <a:effectLst/>
                        <a:latin typeface="+mn-lt"/>
                        <a:ea typeface="+mn-ea"/>
                        <a:cs typeface="+mn-cs"/>
                      </a:endParaRPr>
                    </a:p>
                    <a:p>
                      <a:pPr rtl="0" fontAlgn="base"/>
                      <a:r>
                        <a:rPr lang="en-US" sz="1800" b="1" i="0" u="none" strike="noStrike" kern="1200" dirty="0">
                          <a:solidFill>
                            <a:srgbClr val="000000"/>
                          </a:solidFill>
                          <a:effectLst/>
                          <a:latin typeface="+mn-lt"/>
                          <a:ea typeface="+mn-ea"/>
                          <a:cs typeface="+mn-cs"/>
                        </a:rPr>
                        <a:t>+1</a:t>
                      </a:r>
                      <a:r>
                        <a:rPr lang="en-US" sz="1800" b="0" i="0" u="none" strike="noStrike" kern="1200" dirty="0">
                          <a:solidFill>
                            <a:srgbClr val="000000"/>
                          </a:solidFill>
                          <a:effectLst/>
                          <a:latin typeface="+mn-lt"/>
                          <a:ea typeface="+mn-ea"/>
                          <a:cs typeface="+mn-cs"/>
                        </a:rPr>
                        <a:t>  Provides new or improves existing road access to or within the site</a:t>
                      </a:r>
                    </a:p>
                    <a:p>
                      <a:pPr rtl="0" fontAlgn="base"/>
                      <a:endParaRPr lang="en-US" sz="800" b="0" i="0" u="none" strike="noStrike" kern="1200" dirty="0">
                        <a:solidFill>
                          <a:srgbClr val="000000"/>
                        </a:solidFill>
                        <a:effectLst/>
                        <a:latin typeface="+mn-lt"/>
                        <a:ea typeface="+mn-ea"/>
                        <a:cs typeface="+mn-cs"/>
                      </a:endParaRPr>
                    </a:p>
                    <a:p>
                      <a:pPr rtl="0" fontAlgn="base"/>
                      <a:r>
                        <a:rPr lang="en-US" sz="1800" b="1" i="0" u="none" strike="noStrike" kern="1200" dirty="0">
                          <a:solidFill>
                            <a:srgbClr val="000000"/>
                          </a:solidFill>
                          <a:effectLst/>
                          <a:latin typeface="+mn-lt"/>
                          <a:ea typeface="+mn-ea"/>
                          <a:cs typeface="+mn-cs"/>
                        </a:rPr>
                        <a:t>+0</a:t>
                      </a:r>
                      <a:r>
                        <a:rPr lang="en-US" sz="1800" b="0" i="0" u="none" strike="noStrike" kern="1200" dirty="0">
                          <a:solidFill>
                            <a:srgbClr val="000000"/>
                          </a:solidFill>
                          <a:effectLst/>
                          <a:latin typeface="+mn-lt"/>
                          <a:ea typeface="+mn-ea"/>
                          <a:cs typeface="+mn-cs"/>
                        </a:rPr>
                        <a:t>  Does not serve a targeted development site</a:t>
                      </a:r>
                    </a:p>
                    <a:p>
                      <a:pPr rtl="0"/>
                      <a:br>
                        <a:rPr lang="en-US" b="0" dirty="0">
                          <a:solidFill>
                            <a:srgbClr val="000000"/>
                          </a:solidFill>
                          <a:effectLst/>
                        </a:rPr>
                      </a:br>
                      <a:r>
                        <a:rPr lang="en-US" sz="1800" b="0" i="0" u="none" strike="noStrike" kern="1200" dirty="0">
                          <a:solidFill>
                            <a:srgbClr val="000000"/>
                          </a:solidFill>
                          <a:effectLst/>
                          <a:latin typeface="+mn-lt"/>
                          <a:ea typeface="+mn-ea"/>
                          <a:cs typeface="+mn-cs"/>
                        </a:rPr>
                        <a:t>Projects can now receive a total of </a:t>
                      </a:r>
                      <a:r>
                        <a:rPr lang="en-US" sz="1800" b="1" i="0" u="none" strike="noStrike" kern="1200" dirty="0">
                          <a:solidFill>
                            <a:srgbClr val="000000"/>
                          </a:solidFill>
                          <a:effectLst/>
                          <a:latin typeface="+mn-lt"/>
                          <a:ea typeface="+mn-ea"/>
                          <a:cs typeface="+mn-cs"/>
                        </a:rPr>
                        <a:t>7 points </a:t>
                      </a:r>
                      <a:r>
                        <a:rPr lang="en-US" sz="1800" b="0" i="0" u="none" strike="noStrike" kern="1200" dirty="0">
                          <a:solidFill>
                            <a:srgbClr val="000000"/>
                          </a:solidFill>
                          <a:effectLst/>
                          <a:latin typeface="+mn-lt"/>
                          <a:ea typeface="+mn-ea"/>
                          <a:cs typeface="+mn-cs"/>
                        </a:rPr>
                        <a:t>under this </a:t>
                      </a:r>
                      <a:r>
                        <a:rPr lang="en-US" sz="1800" b="0" i="0" u="none" strike="noStrike" kern="1200" dirty="0" err="1">
                          <a:solidFill>
                            <a:srgbClr val="000000"/>
                          </a:solidFill>
                          <a:effectLst/>
                          <a:latin typeface="+mn-lt"/>
                          <a:ea typeface="+mn-ea"/>
                          <a:cs typeface="+mn-cs"/>
                        </a:rPr>
                        <a:t>subcriteria</a:t>
                      </a:r>
                      <a:endParaRPr lang="en-US" b="0" dirty="0">
                        <a:solidFill>
                          <a:srgbClr val="000000"/>
                        </a:solidFill>
                        <a:effectLst/>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573131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p:txBody>
          <a:bodyPr/>
          <a:lstStyle/>
          <a:p>
            <a:pPr marL="457200" indent="-457200">
              <a:buFont typeface="Wingdings" panose="05000000000000000000" pitchFamily="2" charset="2"/>
              <a:buChar char="Ø"/>
            </a:pPr>
            <a:r>
              <a:rPr lang="en-US" dirty="0"/>
              <a:t>TIP Schedule</a:t>
            </a:r>
          </a:p>
          <a:p>
            <a:pPr marL="457200" indent="-457200">
              <a:buFont typeface="Wingdings" panose="05000000000000000000" pitchFamily="2" charset="2"/>
              <a:buChar char="Ø"/>
            </a:pPr>
            <a:r>
              <a:rPr lang="en-US" dirty="0"/>
              <a:t>Draft Universe and Discussion</a:t>
            </a:r>
          </a:p>
          <a:p>
            <a:pPr marL="457200" indent="-457200">
              <a:buFont typeface="Wingdings" panose="05000000000000000000" pitchFamily="2" charset="2"/>
              <a:buChar char="Ø"/>
            </a:pPr>
            <a:r>
              <a:rPr lang="en-US" dirty="0"/>
              <a:t>Proposed Updates to TIP Project Evaluation Criteria</a:t>
            </a:r>
          </a:p>
          <a:p>
            <a:pPr marL="0" indent="0"/>
            <a:endParaRPr lang="en-US" sz="1200" dirty="0"/>
          </a:p>
          <a:p>
            <a:pPr marL="857250" lvl="1" indent="-457200">
              <a:buFont typeface="Wingdings" panose="05000000000000000000" pitchFamily="2" charset="2"/>
              <a:buChar char="ü"/>
            </a:pPr>
            <a:r>
              <a:rPr lang="en-US" dirty="0"/>
              <a:t>What were the goals?</a:t>
            </a:r>
          </a:p>
          <a:p>
            <a:pPr marL="857250" lvl="1" indent="-457200">
              <a:buFont typeface="Wingdings" panose="05000000000000000000" pitchFamily="2" charset="2"/>
              <a:buChar char="ü"/>
            </a:pPr>
            <a:r>
              <a:rPr lang="en-US" dirty="0"/>
              <a:t>What are the proposed changes?</a:t>
            </a:r>
          </a:p>
          <a:p>
            <a:pPr marL="857250" lvl="1" indent="-457200">
              <a:buFont typeface="Wingdings" panose="05000000000000000000" pitchFamily="2" charset="2"/>
              <a:buChar char="ü"/>
            </a:pPr>
            <a:r>
              <a:rPr lang="en-US" dirty="0"/>
              <a:t>What are the results?</a:t>
            </a:r>
          </a:p>
          <a:p>
            <a:pPr marL="857250" lvl="1" indent="-457200">
              <a:buFont typeface="Wingdings" panose="05000000000000000000" pitchFamily="2" charset="2"/>
              <a:buChar char="ü"/>
            </a:pPr>
            <a:endParaRPr lang="en-US" dirty="0"/>
          </a:p>
          <a:p>
            <a:pPr marL="857250" lvl="1" indent="-457200">
              <a:buFont typeface="Wingdings" panose="05000000000000000000" pitchFamily="2" charset="2"/>
              <a:buChar char="Ø"/>
            </a:pPr>
            <a:endParaRPr lang="en-US" dirty="0"/>
          </a:p>
          <a:p>
            <a:pPr marL="857250" lvl="1" indent="-457200">
              <a:buFont typeface="Wingdings" panose="05000000000000000000" pitchFamily="2" charset="2"/>
              <a:buChar char="ü"/>
            </a:pPr>
            <a:endParaRPr lang="en-US" dirty="0"/>
          </a:p>
          <a:p>
            <a:pPr marL="457200" indent="-457200">
              <a:buFont typeface="Wingdings" panose="05000000000000000000" pitchFamily="2" charset="2"/>
              <a:buChar char="Ø"/>
            </a:pPr>
            <a:endParaRPr lang="en-US" dirty="0"/>
          </a:p>
        </p:txBody>
      </p:sp>
    </p:spTree>
    <p:extLst>
      <p:ext uri="{BB962C8B-B14F-4D97-AF65-F5344CB8AC3E}">
        <p14:creationId xmlns:p14="http://schemas.microsoft.com/office/powerpoint/2010/main" val="466902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944542152"/>
              </p:ext>
            </p:extLst>
          </p:nvPr>
        </p:nvGraphicFramePr>
        <p:xfrm>
          <a:off x="228600" y="152400"/>
          <a:ext cx="8686800" cy="6553199"/>
        </p:xfrm>
        <a:graphic>
          <a:graphicData uri="http://schemas.openxmlformats.org/drawingml/2006/table">
            <a:tbl>
              <a:tblPr firstRow="1" firstCol="1" bandRow="1">
                <a:tableStyleId>{5C22544A-7EE6-4342-B048-85BDC9FD1C3A}</a:tableStyleId>
              </a:tblPr>
              <a:tblGrid>
                <a:gridCol w="67818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tblGrid>
              <a:tr h="655542">
                <a:tc>
                  <a:txBody>
                    <a:bodyPr/>
                    <a:lstStyle/>
                    <a:p>
                      <a:pPr marL="342900" marR="0" lvl="0" indent="-342900">
                        <a:spcBef>
                          <a:spcPts val="0"/>
                        </a:spcBef>
                        <a:spcAft>
                          <a:spcPts val="0"/>
                        </a:spcAft>
                        <a:buFont typeface="Wingdings"/>
                        <a:buChar char=""/>
                      </a:pPr>
                      <a:r>
                        <a:rPr lang="en-US" sz="1800" dirty="0">
                          <a:solidFill>
                            <a:srgbClr val="FF0000"/>
                          </a:solidFill>
                          <a:effectLst/>
                          <a:latin typeface="+mn-lt"/>
                        </a:rPr>
                        <a:t>Deadline</a:t>
                      </a:r>
                      <a:r>
                        <a:rPr lang="en-US" sz="1800" dirty="0">
                          <a:solidFill>
                            <a:srgbClr val="000000"/>
                          </a:solidFill>
                          <a:effectLst/>
                          <a:latin typeface="+mn-lt"/>
                        </a:rPr>
                        <a:t>: Municipalities Identify New TIP Contacts</a:t>
                      </a:r>
                      <a:endParaRPr lang="en-US" sz="1800" dirty="0">
                        <a:solidFill>
                          <a:srgbClr val="000000"/>
                        </a:solidFill>
                        <a:effectLst/>
                        <a:latin typeface="+mn-lt"/>
                        <a:ea typeface="Times New Roman"/>
                        <a:cs typeface="Times New Roman"/>
                      </a:endParaRPr>
                    </a:p>
                  </a:txBody>
                  <a:tcPr marL="50235" marR="50235" marT="0" marB="0">
                    <a:lnB w="3175" cap="flat" cmpd="sng" algn="ctr">
                      <a:solidFill>
                        <a:schemeClr val="bg1"/>
                      </a:solidFill>
                      <a:prstDash val="solid"/>
                      <a:round/>
                      <a:headEnd type="none" w="med" len="med"/>
                      <a:tailEnd type="none" w="med" len="med"/>
                    </a:lnB>
                  </a:tcPr>
                </a:tc>
                <a:tc>
                  <a:txBody>
                    <a:bodyPr/>
                    <a:lstStyle/>
                    <a:p>
                      <a:pPr marL="228600" marR="0">
                        <a:spcBef>
                          <a:spcPts val="0"/>
                        </a:spcBef>
                        <a:spcAft>
                          <a:spcPts val="0"/>
                        </a:spcAft>
                        <a:tabLst>
                          <a:tab pos="5486400" algn="r"/>
                        </a:tabLst>
                      </a:pPr>
                      <a:r>
                        <a:rPr lang="en-US" sz="1800" b="0" dirty="0">
                          <a:solidFill>
                            <a:srgbClr val="000000"/>
                          </a:solidFill>
                          <a:effectLst/>
                          <a:latin typeface="+mn-lt"/>
                        </a:rPr>
                        <a:t>Oct 2</a:t>
                      </a:r>
                      <a:endParaRPr lang="en-US" sz="1800" b="0" dirty="0">
                        <a:solidFill>
                          <a:srgbClr val="000000"/>
                        </a:solidFill>
                        <a:effectLst/>
                        <a:latin typeface="+mn-lt"/>
                        <a:ea typeface="Times New Roman"/>
                        <a:cs typeface="Times New Roman"/>
                      </a:endParaRPr>
                    </a:p>
                  </a:txBody>
                  <a:tcPr marL="50235" marR="50235" marT="0" marB="0">
                    <a:lnB w="3175" cap="flat" cmpd="sng" algn="ctr">
                      <a:solidFill>
                        <a:schemeClr val="bg1"/>
                      </a:solidFill>
                      <a:prstDash val="solid"/>
                      <a:round/>
                      <a:headEnd type="none" w="med" len="med"/>
                      <a:tailEnd type="none" w="med" len="med"/>
                    </a:lnB>
                    <a:solidFill>
                      <a:srgbClr val="F3F9FA"/>
                    </a:solidFill>
                  </a:tcPr>
                </a:tc>
                <a:extLst>
                  <a:ext uri="{0D108BD9-81ED-4DB2-BD59-A6C34878D82A}">
                    <a16:rowId xmlns:a16="http://schemas.microsoft.com/office/drawing/2014/main" val="10000"/>
                  </a:ext>
                </a:extLst>
              </a:tr>
              <a:tr h="495723">
                <a:tc>
                  <a:txBody>
                    <a:bodyPr/>
                    <a:lstStyle/>
                    <a:p>
                      <a:pPr marL="342900" marR="0" lvl="0" indent="-342900">
                        <a:spcBef>
                          <a:spcPts val="0"/>
                        </a:spcBef>
                        <a:spcAft>
                          <a:spcPts val="0"/>
                        </a:spcAft>
                        <a:buFont typeface="Wingdings"/>
                        <a:buChar char=""/>
                      </a:pPr>
                      <a:r>
                        <a:rPr lang="en-US" sz="1800" dirty="0">
                          <a:solidFill>
                            <a:srgbClr val="FF0000"/>
                          </a:solidFill>
                          <a:effectLst/>
                          <a:latin typeface="+mn-lt"/>
                        </a:rPr>
                        <a:t>Deadline</a:t>
                      </a:r>
                      <a:r>
                        <a:rPr lang="en-US" sz="1800" dirty="0">
                          <a:solidFill>
                            <a:srgbClr val="000000"/>
                          </a:solidFill>
                          <a:effectLst/>
                          <a:latin typeface="+mn-lt"/>
                        </a:rPr>
                        <a:t>: Municipalities review and confirm their projects in universe</a:t>
                      </a:r>
                      <a:endParaRPr lang="en-US" sz="1800" dirty="0">
                        <a:solidFill>
                          <a:srgbClr val="000000"/>
                        </a:solidFill>
                        <a:effectLst/>
                        <a:latin typeface="+mn-lt"/>
                        <a:ea typeface="Times New Roman"/>
                        <a:cs typeface="Times New Roman"/>
                      </a:endParaRPr>
                    </a:p>
                  </a:txBody>
                  <a:tcPr marL="50235" marR="50235" marT="0" marB="0">
                    <a:lnT w="3175" cap="flat" cmpd="sng" algn="ctr">
                      <a:solidFill>
                        <a:schemeClr val="bg1"/>
                      </a:solidFill>
                      <a:prstDash val="solid"/>
                      <a:round/>
                      <a:headEnd type="none" w="med" len="med"/>
                      <a:tailEnd type="none" w="med" len="med"/>
                    </a:lnT>
                  </a:tcPr>
                </a:tc>
                <a:tc>
                  <a:txBody>
                    <a:bodyPr/>
                    <a:lstStyle/>
                    <a:p>
                      <a:pPr marL="228600" marR="0">
                        <a:lnSpc>
                          <a:spcPct val="115000"/>
                        </a:lnSpc>
                        <a:spcBef>
                          <a:spcPts val="0"/>
                        </a:spcBef>
                        <a:spcAft>
                          <a:spcPts val="0"/>
                        </a:spcAft>
                      </a:pPr>
                      <a:r>
                        <a:rPr lang="en-US" sz="1800" dirty="0">
                          <a:solidFill>
                            <a:srgbClr val="000000"/>
                          </a:solidFill>
                          <a:effectLst/>
                          <a:latin typeface="+mn-lt"/>
                        </a:rPr>
                        <a:t>Nov 30 – Dec 7</a:t>
                      </a:r>
                      <a:endParaRPr lang="en-US" sz="1800" dirty="0">
                        <a:solidFill>
                          <a:srgbClr val="000000"/>
                        </a:solidFill>
                        <a:effectLst/>
                        <a:latin typeface="+mn-lt"/>
                        <a:ea typeface="Calibri"/>
                        <a:cs typeface="Times New Roman"/>
                      </a:endParaRPr>
                    </a:p>
                  </a:txBody>
                  <a:tcPr marL="50235" marR="50235" marT="0" marB="0">
                    <a:lnT w="31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1"/>
                  </a:ext>
                </a:extLst>
              </a:tr>
              <a:tr h="640248">
                <a:tc>
                  <a:txBody>
                    <a:bodyPr/>
                    <a:lstStyle/>
                    <a:p>
                      <a:pPr marL="342900" marR="0" lvl="0" indent="-342900">
                        <a:spcBef>
                          <a:spcPts val="0"/>
                        </a:spcBef>
                        <a:spcAft>
                          <a:spcPts val="0"/>
                        </a:spcAft>
                        <a:buFont typeface="Wingdings"/>
                        <a:buChar char=""/>
                      </a:pPr>
                      <a:r>
                        <a:rPr lang="en-US" sz="1800" dirty="0">
                          <a:solidFill>
                            <a:srgbClr val="FF0000"/>
                          </a:solidFill>
                          <a:effectLst/>
                          <a:latin typeface="+mn-lt"/>
                        </a:rPr>
                        <a:t>Deadline</a:t>
                      </a:r>
                      <a:r>
                        <a:rPr lang="en-US" sz="1800" dirty="0">
                          <a:solidFill>
                            <a:srgbClr val="000000"/>
                          </a:solidFill>
                          <a:effectLst/>
                          <a:latin typeface="+mn-lt"/>
                        </a:rPr>
                        <a:t>: Municipalities submit project information project scoring</a:t>
                      </a:r>
                      <a:endParaRPr lang="en-US" sz="1800" dirty="0">
                        <a:solidFill>
                          <a:srgbClr val="000000"/>
                        </a:solidFill>
                        <a:effectLst/>
                        <a:latin typeface="+mn-lt"/>
                        <a:ea typeface="Times New Roman"/>
                        <a:cs typeface="Times New Roman"/>
                      </a:endParaRPr>
                    </a:p>
                  </a:txBody>
                  <a:tcPr marL="50235" marR="50235" marT="0" marB="0"/>
                </a:tc>
                <a:tc>
                  <a:txBody>
                    <a:bodyPr/>
                    <a:lstStyle/>
                    <a:p>
                      <a:pPr marL="228600" marR="0">
                        <a:lnSpc>
                          <a:spcPct val="115000"/>
                        </a:lnSpc>
                        <a:spcBef>
                          <a:spcPts val="0"/>
                        </a:spcBef>
                        <a:spcAft>
                          <a:spcPts val="0"/>
                        </a:spcAft>
                      </a:pPr>
                      <a:r>
                        <a:rPr lang="en-US" sz="1800" dirty="0">
                          <a:solidFill>
                            <a:srgbClr val="000000"/>
                          </a:solidFill>
                          <a:effectLst/>
                          <a:latin typeface="+mn-lt"/>
                        </a:rPr>
                        <a:t>Dec</a:t>
                      </a:r>
                      <a:r>
                        <a:rPr lang="en-US" sz="1800" baseline="0" dirty="0">
                          <a:solidFill>
                            <a:srgbClr val="000000"/>
                          </a:solidFill>
                          <a:effectLst/>
                          <a:latin typeface="+mn-lt"/>
                        </a:rPr>
                        <a:t> </a:t>
                      </a:r>
                      <a:r>
                        <a:rPr lang="en-US" sz="1800" dirty="0">
                          <a:solidFill>
                            <a:srgbClr val="000000"/>
                          </a:solidFill>
                          <a:effectLst/>
                          <a:latin typeface="+mn-lt"/>
                        </a:rPr>
                        <a:t>14</a:t>
                      </a:r>
                      <a:endParaRPr lang="en-US" sz="1800" dirty="0">
                        <a:solidFill>
                          <a:srgbClr val="000000"/>
                        </a:solidFill>
                        <a:effectLst/>
                        <a:latin typeface="+mn-lt"/>
                        <a:ea typeface="Calibri"/>
                        <a:cs typeface="Times New Roman"/>
                      </a:endParaRPr>
                    </a:p>
                  </a:txBody>
                  <a:tcPr marL="50235" marR="50235" marT="0" marB="0">
                    <a:solidFill>
                      <a:srgbClr val="F3F9FA"/>
                    </a:solidFill>
                  </a:tcPr>
                </a:tc>
                <a:extLst>
                  <a:ext uri="{0D108BD9-81ED-4DB2-BD59-A6C34878D82A}">
                    <a16:rowId xmlns:a16="http://schemas.microsoft.com/office/drawing/2014/main" val="10002"/>
                  </a:ext>
                </a:extLst>
              </a:tr>
              <a:tr h="533540">
                <a:tc>
                  <a:txBody>
                    <a:bodyPr/>
                    <a:lstStyle/>
                    <a:p>
                      <a:pPr marL="342900" marR="0" lvl="0" indent="-342900">
                        <a:spcBef>
                          <a:spcPts val="0"/>
                        </a:spcBef>
                        <a:spcAft>
                          <a:spcPts val="0"/>
                        </a:spcAft>
                        <a:buFont typeface="Wingdings"/>
                        <a:buChar char=""/>
                      </a:pPr>
                      <a:r>
                        <a:rPr lang="en-US" sz="1800" dirty="0">
                          <a:solidFill>
                            <a:srgbClr val="000000"/>
                          </a:solidFill>
                          <a:effectLst/>
                          <a:latin typeface="+mn-lt"/>
                        </a:rPr>
                        <a:t>Quarterly </a:t>
                      </a:r>
                      <a:r>
                        <a:rPr lang="en-US" sz="1800" dirty="0" err="1">
                          <a:solidFill>
                            <a:srgbClr val="000000"/>
                          </a:solidFill>
                          <a:effectLst/>
                          <a:latin typeface="+mn-lt"/>
                        </a:rPr>
                        <a:t>MassDOT</a:t>
                      </a:r>
                      <a:r>
                        <a:rPr lang="en-US" sz="1800" dirty="0">
                          <a:solidFill>
                            <a:srgbClr val="000000"/>
                          </a:solidFill>
                          <a:effectLst/>
                          <a:latin typeface="+mn-lt"/>
                        </a:rPr>
                        <a:t> Project Review Committee (PRC) Meeting </a:t>
                      </a:r>
                      <a:endParaRPr lang="en-US" sz="1800" dirty="0">
                        <a:solidFill>
                          <a:srgbClr val="000000"/>
                        </a:solidFill>
                        <a:effectLst/>
                        <a:latin typeface="+mn-lt"/>
                        <a:ea typeface="Times New Roman"/>
                        <a:cs typeface="Times New Roman"/>
                      </a:endParaRPr>
                    </a:p>
                  </a:txBody>
                  <a:tcPr marL="50235" marR="50235" marT="0" marB="0"/>
                </a:tc>
                <a:tc>
                  <a:txBody>
                    <a:bodyPr/>
                    <a:lstStyle/>
                    <a:p>
                      <a:pPr marL="228600" marR="0">
                        <a:lnSpc>
                          <a:spcPct val="115000"/>
                        </a:lnSpc>
                        <a:spcBef>
                          <a:spcPts val="0"/>
                        </a:spcBef>
                        <a:spcAft>
                          <a:spcPts val="0"/>
                        </a:spcAft>
                      </a:pPr>
                      <a:r>
                        <a:rPr lang="en-US" sz="1800" dirty="0">
                          <a:solidFill>
                            <a:srgbClr val="000000"/>
                          </a:solidFill>
                          <a:effectLst/>
                          <a:latin typeface="+mn-lt"/>
                        </a:rPr>
                        <a:t>Mid-Dec</a:t>
                      </a:r>
                      <a:endParaRPr lang="en-US" sz="1800" dirty="0">
                        <a:solidFill>
                          <a:srgbClr val="000000"/>
                        </a:solidFill>
                        <a:effectLst/>
                        <a:latin typeface="+mn-lt"/>
                        <a:ea typeface="Calibri"/>
                        <a:cs typeface="Times New Roman"/>
                      </a:endParaRPr>
                    </a:p>
                  </a:txBody>
                  <a:tcPr marL="50235" marR="50235" marT="0" marB="0"/>
                </a:tc>
                <a:extLst>
                  <a:ext uri="{0D108BD9-81ED-4DB2-BD59-A6C34878D82A}">
                    <a16:rowId xmlns:a16="http://schemas.microsoft.com/office/drawing/2014/main" val="10003"/>
                  </a:ext>
                </a:extLst>
              </a:tr>
              <a:tr h="533540">
                <a:tc>
                  <a:txBody>
                    <a:bodyPr/>
                    <a:lstStyle/>
                    <a:p>
                      <a:pPr marL="342900" marR="0" lvl="0" indent="-342900">
                        <a:spcBef>
                          <a:spcPts val="0"/>
                        </a:spcBef>
                        <a:spcAft>
                          <a:spcPts val="0"/>
                        </a:spcAft>
                        <a:buFont typeface="Wingdings"/>
                        <a:buChar char=""/>
                      </a:pPr>
                      <a:r>
                        <a:rPr lang="en-US" sz="1800" dirty="0">
                          <a:solidFill>
                            <a:srgbClr val="000000"/>
                          </a:solidFill>
                          <a:effectLst/>
                          <a:latin typeface="+mn-lt"/>
                        </a:rPr>
                        <a:t>MPO Staff complete initial project evaluations</a:t>
                      </a:r>
                      <a:endParaRPr lang="en-US" sz="1800" dirty="0">
                        <a:solidFill>
                          <a:srgbClr val="000000"/>
                        </a:solidFill>
                        <a:effectLst/>
                        <a:latin typeface="+mn-lt"/>
                        <a:ea typeface="Times New Roman"/>
                        <a:cs typeface="Times New Roman"/>
                      </a:endParaRPr>
                    </a:p>
                  </a:txBody>
                  <a:tcPr marL="50235" marR="50235" marT="0" marB="0"/>
                </a:tc>
                <a:tc>
                  <a:txBody>
                    <a:bodyPr/>
                    <a:lstStyle/>
                    <a:p>
                      <a:pPr marL="228600" marR="0">
                        <a:lnSpc>
                          <a:spcPct val="115000"/>
                        </a:lnSpc>
                        <a:spcBef>
                          <a:spcPts val="0"/>
                        </a:spcBef>
                        <a:spcAft>
                          <a:spcPts val="0"/>
                        </a:spcAft>
                      </a:pPr>
                      <a:r>
                        <a:rPr lang="en-US" sz="1800" dirty="0">
                          <a:solidFill>
                            <a:srgbClr val="000000"/>
                          </a:solidFill>
                          <a:effectLst/>
                          <a:latin typeface="+mn-lt"/>
                        </a:rPr>
                        <a:t>Jan 18</a:t>
                      </a:r>
                      <a:endParaRPr lang="en-US" sz="1800" dirty="0">
                        <a:solidFill>
                          <a:srgbClr val="000000"/>
                        </a:solidFill>
                        <a:effectLst/>
                        <a:latin typeface="+mn-lt"/>
                        <a:ea typeface="Calibri"/>
                        <a:cs typeface="Times New Roman"/>
                      </a:endParaRPr>
                    </a:p>
                  </a:txBody>
                  <a:tcPr marL="50235" marR="50235" marT="0" marB="0"/>
                </a:tc>
                <a:extLst>
                  <a:ext uri="{0D108BD9-81ED-4DB2-BD59-A6C34878D82A}">
                    <a16:rowId xmlns:a16="http://schemas.microsoft.com/office/drawing/2014/main" val="10004"/>
                  </a:ext>
                </a:extLst>
              </a:tr>
              <a:tr h="708353">
                <a:tc>
                  <a:txBody>
                    <a:bodyPr/>
                    <a:lstStyle/>
                    <a:p>
                      <a:pPr marL="342900" marR="0" lvl="0" indent="-342900">
                        <a:spcBef>
                          <a:spcPts val="0"/>
                        </a:spcBef>
                        <a:spcAft>
                          <a:spcPts val="0"/>
                        </a:spcAft>
                        <a:buFont typeface="Wingdings"/>
                        <a:buChar char=""/>
                      </a:pPr>
                      <a:r>
                        <a:rPr lang="en-US" sz="1800" dirty="0">
                          <a:solidFill>
                            <a:srgbClr val="FF0000"/>
                          </a:solidFill>
                          <a:effectLst/>
                          <a:latin typeface="+mn-lt"/>
                        </a:rPr>
                        <a:t>Deadline</a:t>
                      </a:r>
                      <a:r>
                        <a:rPr lang="en-US" sz="1800" dirty="0">
                          <a:solidFill>
                            <a:srgbClr val="000000"/>
                          </a:solidFill>
                          <a:effectLst/>
                          <a:latin typeface="+mn-lt"/>
                        </a:rPr>
                        <a:t>: Municipalities Submit Feedback on Project Evaluations</a:t>
                      </a:r>
                      <a:endParaRPr lang="en-US" sz="1800" dirty="0">
                        <a:solidFill>
                          <a:srgbClr val="000000"/>
                        </a:solidFill>
                        <a:effectLst/>
                        <a:latin typeface="+mn-lt"/>
                        <a:ea typeface="Times New Roman"/>
                        <a:cs typeface="Times New Roman"/>
                      </a:endParaRPr>
                    </a:p>
                  </a:txBody>
                  <a:tcPr marL="50235" marR="50235" marT="0" marB="0"/>
                </a:tc>
                <a:tc>
                  <a:txBody>
                    <a:bodyPr/>
                    <a:lstStyle/>
                    <a:p>
                      <a:pPr marL="228600" marR="0">
                        <a:lnSpc>
                          <a:spcPct val="115000"/>
                        </a:lnSpc>
                        <a:spcBef>
                          <a:spcPts val="0"/>
                        </a:spcBef>
                        <a:spcAft>
                          <a:spcPts val="0"/>
                        </a:spcAft>
                      </a:pPr>
                      <a:r>
                        <a:rPr lang="en-US" sz="1800" dirty="0">
                          <a:solidFill>
                            <a:srgbClr val="000000"/>
                          </a:solidFill>
                          <a:effectLst/>
                          <a:latin typeface="+mn-lt"/>
                        </a:rPr>
                        <a:t>Jan 18 – Jan 26</a:t>
                      </a:r>
                      <a:endParaRPr lang="en-US" sz="1800" dirty="0">
                        <a:solidFill>
                          <a:srgbClr val="000000"/>
                        </a:solidFill>
                        <a:effectLst/>
                        <a:latin typeface="+mn-lt"/>
                        <a:ea typeface="Calibri"/>
                        <a:cs typeface="Times New Roman"/>
                      </a:endParaRPr>
                    </a:p>
                  </a:txBody>
                  <a:tcPr marL="50235" marR="50235" marT="0" marB="0"/>
                </a:tc>
                <a:extLst>
                  <a:ext uri="{0D108BD9-81ED-4DB2-BD59-A6C34878D82A}">
                    <a16:rowId xmlns:a16="http://schemas.microsoft.com/office/drawing/2014/main" val="10005"/>
                  </a:ext>
                </a:extLst>
              </a:tr>
              <a:tr h="655542">
                <a:tc>
                  <a:txBody>
                    <a:bodyPr/>
                    <a:lstStyle/>
                    <a:p>
                      <a:pPr marL="342900" marR="0" lvl="0" indent="-342900" algn="l" defTabSz="457200" rtl="0" eaLnBrk="1" fontAlgn="auto" latinLnBrk="0" hangingPunct="1">
                        <a:lnSpc>
                          <a:spcPct val="100000"/>
                        </a:lnSpc>
                        <a:spcBef>
                          <a:spcPts val="0"/>
                        </a:spcBef>
                        <a:spcAft>
                          <a:spcPts val="0"/>
                        </a:spcAft>
                        <a:buClrTx/>
                        <a:buSzTx/>
                        <a:buFont typeface="Wingdings"/>
                        <a:buChar char=""/>
                        <a:tabLst/>
                        <a:defRPr/>
                      </a:pPr>
                      <a:r>
                        <a:rPr lang="en-US" sz="1800" dirty="0">
                          <a:solidFill>
                            <a:schemeClr val="accent6">
                              <a:lumMod val="60000"/>
                              <a:lumOff val="40000"/>
                            </a:schemeClr>
                          </a:solidFill>
                          <a:effectLst/>
                          <a:latin typeface="+mn-lt"/>
                        </a:rPr>
                        <a:t>Key MPO Meeting: </a:t>
                      </a:r>
                      <a:r>
                        <a:rPr lang="en-US" sz="1800" dirty="0">
                          <a:solidFill>
                            <a:srgbClr val="000000"/>
                          </a:solidFill>
                          <a:effectLst/>
                          <a:latin typeface="+mn-lt"/>
                        </a:rPr>
                        <a:t>Present</a:t>
                      </a:r>
                      <a:r>
                        <a:rPr lang="en-US" sz="1800" baseline="0" dirty="0">
                          <a:solidFill>
                            <a:srgbClr val="000000"/>
                          </a:solidFill>
                          <a:effectLst/>
                          <a:latin typeface="+mn-lt"/>
                        </a:rPr>
                        <a:t> initial evaluation results, comments, and staff revisions to initial results</a:t>
                      </a:r>
                      <a:endParaRPr lang="en-US" sz="1800" dirty="0">
                        <a:solidFill>
                          <a:srgbClr val="000000"/>
                        </a:solidFill>
                        <a:effectLst/>
                        <a:latin typeface="+mn-lt"/>
                      </a:endParaRPr>
                    </a:p>
                  </a:txBody>
                  <a:tcPr marL="50235" marR="50235" marT="0" marB="0"/>
                </a:tc>
                <a:tc>
                  <a:txBody>
                    <a:bodyPr/>
                    <a:lstStyle/>
                    <a:p>
                      <a:pPr marL="228600" marR="0">
                        <a:lnSpc>
                          <a:spcPct val="115000"/>
                        </a:lnSpc>
                        <a:spcBef>
                          <a:spcPts val="0"/>
                        </a:spcBef>
                        <a:spcAft>
                          <a:spcPts val="0"/>
                        </a:spcAft>
                      </a:pPr>
                      <a:r>
                        <a:rPr lang="en-US" sz="1800" dirty="0">
                          <a:solidFill>
                            <a:srgbClr val="000000"/>
                          </a:solidFill>
                          <a:effectLst/>
                          <a:latin typeface="+mn-lt"/>
                          <a:ea typeface="Calibri"/>
                          <a:cs typeface="Times New Roman"/>
                        </a:rPr>
                        <a:t>Feb 1</a:t>
                      </a:r>
                    </a:p>
                  </a:txBody>
                  <a:tcPr marL="50235" marR="50235" marT="0" marB="0"/>
                </a:tc>
                <a:extLst>
                  <a:ext uri="{0D108BD9-81ED-4DB2-BD59-A6C34878D82A}">
                    <a16:rowId xmlns:a16="http://schemas.microsoft.com/office/drawing/2014/main" val="10006"/>
                  </a:ext>
                </a:extLst>
              </a:tr>
              <a:tr h="655542">
                <a:tc>
                  <a:txBody>
                    <a:bodyPr/>
                    <a:lstStyle/>
                    <a:p>
                      <a:pPr marL="342900" marR="0" lvl="0" indent="-342900" algn="l" defTabSz="457200" rtl="0" eaLnBrk="1" fontAlgn="auto" latinLnBrk="0" hangingPunct="1">
                        <a:lnSpc>
                          <a:spcPct val="100000"/>
                        </a:lnSpc>
                        <a:spcBef>
                          <a:spcPts val="0"/>
                        </a:spcBef>
                        <a:spcAft>
                          <a:spcPts val="0"/>
                        </a:spcAft>
                        <a:buClrTx/>
                        <a:buSzTx/>
                        <a:buFont typeface="Wingdings"/>
                        <a:buChar char=""/>
                        <a:tabLst/>
                        <a:defRPr/>
                      </a:pPr>
                      <a:r>
                        <a:rPr lang="en-US" sz="1800" dirty="0">
                          <a:solidFill>
                            <a:srgbClr val="000000"/>
                          </a:solidFill>
                          <a:effectLst/>
                          <a:latin typeface="+mn-lt"/>
                        </a:rPr>
                        <a:t>MPO Staff post revised evaluation scores and list of top projects being considered for TIP funding in FFYs 2019–23 (“First-Tier” list)</a:t>
                      </a:r>
                    </a:p>
                  </a:txBody>
                  <a:tcPr marL="50235" marR="50235" marT="0" marB="0"/>
                </a:tc>
                <a:tc>
                  <a:txBody>
                    <a:bodyPr/>
                    <a:lstStyle/>
                    <a:p>
                      <a:pPr marL="228600" marR="0">
                        <a:lnSpc>
                          <a:spcPct val="115000"/>
                        </a:lnSpc>
                        <a:spcBef>
                          <a:spcPts val="0"/>
                        </a:spcBef>
                        <a:spcAft>
                          <a:spcPts val="0"/>
                        </a:spcAft>
                      </a:pPr>
                      <a:r>
                        <a:rPr lang="en-US" sz="1800" dirty="0">
                          <a:solidFill>
                            <a:srgbClr val="000000"/>
                          </a:solidFill>
                          <a:effectLst/>
                          <a:latin typeface="+mn-lt"/>
                        </a:rPr>
                        <a:t>Feb 8</a:t>
                      </a:r>
                      <a:endParaRPr lang="en-US" sz="1800" dirty="0">
                        <a:solidFill>
                          <a:srgbClr val="000000"/>
                        </a:solidFill>
                        <a:effectLst/>
                        <a:latin typeface="+mn-lt"/>
                        <a:ea typeface="Calibri"/>
                        <a:cs typeface="Times New Roman"/>
                      </a:endParaRPr>
                    </a:p>
                  </a:txBody>
                  <a:tcPr marL="50235" marR="50235" marT="0" marB="0"/>
                </a:tc>
                <a:extLst>
                  <a:ext uri="{0D108BD9-81ED-4DB2-BD59-A6C34878D82A}">
                    <a16:rowId xmlns:a16="http://schemas.microsoft.com/office/drawing/2014/main" val="10007"/>
                  </a:ext>
                </a:extLst>
              </a:tr>
              <a:tr h="467130">
                <a:tc>
                  <a:txBody>
                    <a:bodyPr/>
                    <a:lstStyle/>
                    <a:p>
                      <a:pPr marL="342900" marR="0" lvl="0" indent="-342900">
                        <a:spcBef>
                          <a:spcPts val="0"/>
                        </a:spcBef>
                        <a:spcAft>
                          <a:spcPts val="0"/>
                        </a:spcAft>
                        <a:buFont typeface="Wingdings"/>
                        <a:buChar char=""/>
                      </a:pPr>
                      <a:r>
                        <a:rPr lang="en-US" sz="1800" dirty="0">
                          <a:solidFill>
                            <a:schemeClr val="accent6">
                              <a:lumMod val="60000"/>
                              <a:lumOff val="40000"/>
                            </a:schemeClr>
                          </a:solidFill>
                          <a:effectLst/>
                          <a:latin typeface="+mn-lt"/>
                        </a:rPr>
                        <a:t>Key MPO Meeting: </a:t>
                      </a:r>
                      <a:r>
                        <a:rPr lang="en-US" sz="1800" dirty="0">
                          <a:solidFill>
                            <a:srgbClr val="000000"/>
                          </a:solidFill>
                          <a:effectLst/>
                          <a:latin typeface="+mn-lt"/>
                        </a:rPr>
                        <a:t>MPO discusses list of top projects (“First-Tier” list)</a:t>
                      </a:r>
                    </a:p>
                  </a:txBody>
                  <a:tcPr marL="50235" marR="50235" marT="0" marB="0"/>
                </a:tc>
                <a:tc>
                  <a:txBody>
                    <a:bodyPr/>
                    <a:lstStyle/>
                    <a:p>
                      <a:pPr marL="228600" marR="0">
                        <a:lnSpc>
                          <a:spcPct val="115000"/>
                        </a:lnSpc>
                        <a:spcBef>
                          <a:spcPts val="0"/>
                        </a:spcBef>
                        <a:spcAft>
                          <a:spcPts val="0"/>
                        </a:spcAft>
                      </a:pPr>
                      <a:r>
                        <a:rPr lang="en-US" sz="1800" dirty="0">
                          <a:solidFill>
                            <a:srgbClr val="000000"/>
                          </a:solidFill>
                          <a:effectLst/>
                          <a:latin typeface="+mn-lt"/>
                        </a:rPr>
                        <a:t>Feb 15</a:t>
                      </a:r>
                      <a:endParaRPr lang="en-US" sz="1800" dirty="0">
                        <a:solidFill>
                          <a:srgbClr val="000000"/>
                        </a:solidFill>
                        <a:effectLst/>
                        <a:latin typeface="+mn-lt"/>
                        <a:ea typeface="Calibri"/>
                        <a:cs typeface="Times New Roman"/>
                      </a:endParaRPr>
                    </a:p>
                  </a:txBody>
                  <a:tcPr marL="50235" marR="50235" marT="0" marB="0"/>
                </a:tc>
                <a:extLst>
                  <a:ext uri="{0D108BD9-81ED-4DB2-BD59-A6C34878D82A}">
                    <a16:rowId xmlns:a16="http://schemas.microsoft.com/office/drawing/2014/main" val="10008"/>
                  </a:ext>
                </a:extLst>
              </a:tr>
              <a:tr h="592079">
                <a:tc>
                  <a:txBody>
                    <a:bodyPr/>
                    <a:lstStyle/>
                    <a:p>
                      <a:pPr marL="342900" marR="0" lvl="0" indent="-342900">
                        <a:spcBef>
                          <a:spcPts val="0"/>
                        </a:spcBef>
                        <a:spcAft>
                          <a:spcPts val="0"/>
                        </a:spcAft>
                        <a:buFont typeface="Wingdings"/>
                        <a:buChar char=""/>
                      </a:pPr>
                      <a:r>
                        <a:rPr lang="en-US" sz="1800" dirty="0">
                          <a:solidFill>
                            <a:schemeClr val="accent6">
                              <a:lumMod val="60000"/>
                              <a:lumOff val="40000"/>
                            </a:schemeClr>
                          </a:solidFill>
                          <a:effectLst/>
                          <a:latin typeface="+mn-lt"/>
                        </a:rPr>
                        <a:t>Key MPO Meetings: </a:t>
                      </a:r>
                      <a:r>
                        <a:rPr lang="en-US" sz="1800" dirty="0">
                          <a:solidFill>
                            <a:srgbClr val="000000"/>
                          </a:solidFill>
                          <a:effectLst/>
                          <a:latin typeface="+mn-lt"/>
                        </a:rPr>
                        <a:t>MPO Discusses Staff Recommendation for Project Programming</a:t>
                      </a:r>
                    </a:p>
                  </a:txBody>
                  <a:tcPr marL="50235" marR="50235" marT="0" marB="0"/>
                </a:tc>
                <a:tc>
                  <a:txBody>
                    <a:bodyPr/>
                    <a:lstStyle/>
                    <a:p>
                      <a:pPr marL="228600" marR="0">
                        <a:lnSpc>
                          <a:spcPct val="115000"/>
                        </a:lnSpc>
                        <a:spcBef>
                          <a:spcPts val="0"/>
                        </a:spcBef>
                        <a:spcAft>
                          <a:spcPts val="0"/>
                        </a:spcAft>
                      </a:pPr>
                      <a:r>
                        <a:rPr lang="en-US" sz="1800" dirty="0">
                          <a:solidFill>
                            <a:srgbClr val="000000"/>
                          </a:solidFill>
                          <a:effectLst/>
                          <a:latin typeface="+mn-lt"/>
                        </a:rPr>
                        <a:t>Mar 1, 15, 22</a:t>
                      </a:r>
                      <a:endParaRPr lang="en-US" sz="1800" dirty="0">
                        <a:solidFill>
                          <a:srgbClr val="000000"/>
                        </a:solidFill>
                        <a:effectLst/>
                        <a:latin typeface="+mn-lt"/>
                        <a:ea typeface="Calibri"/>
                        <a:cs typeface="Times New Roman"/>
                      </a:endParaRPr>
                    </a:p>
                  </a:txBody>
                  <a:tcPr marL="50235" marR="50235" marT="0" marB="0"/>
                </a:tc>
                <a:extLst>
                  <a:ext uri="{0D108BD9-81ED-4DB2-BD59-A6C34878D82A}">
                    <a16:rowId xmlns:a16="http://schemas.microsoft.com/office/drawing/2014/main" val="10009"/>
                  </a:ext>
                </a:extLst>
              </a:tr>
              <a:tr h="615960">
                <a:tc>
                  <a:txBody>
                    <a:bodyPr/>
                    <a:lstStyle/>
                    <a:p>
                      <a:pPr marL="342900" marR="0" lvl="0" indent="-342900">
                        <a:spcBef>
                          <a:spcPts val="0"/>
                        </a:spcBef>
                        <a:spcAft>
                          <a:spcPts val="0"/>
                        </a:spcAft>
                        <a:buFont typeface="Wingdings"/>
                        <a:buChar char=""/>
                      </a:pPr>
                      <a:r>
                        <a:rPr lang="en-US" sz="1800" dirty="0">
                          <a:solidFill>
                            <a:srgbClr val="000000"/>
                          </a:solidFill>
                          <a:effectLst/>
                          <a:latin typeface="+mn-lt"/>
                        </a:rPr>
                        <a:t>MPO Releases Draft FFYs 2019–23 TIP for public review and comment</a:t>
                      </a:r>
                      <a:endParaRPr lang="en-US" sz="1800" dirty="0">
                        <a:solidFill>
                          <a:srgbClr val="000000"/>
                        </a:solidFill>
                        <a:effectLst/>
                        <a:latin typeface="+mn-lt"/>
                        <a:ea typeface="Times New Roman"/>
                        <a:cs typeface="Times New Roman"/>
                      </a:endParaRPr>
                    </a:p>
                  </a:txBody>
                  <a:tcPr marL="50235" marR="50235" marT="0" marB="0"/>
                </a:tc>
                <a:tc>
                  <a:txBody>
                    <a:bodyPr/>
                    <a:lstStyle/>
                    <a:p>
                      <a:pPr marL="228600" marR="0">
                        <a:lnSpc>
                          <a:spcPct val="115000"/>
                        </a:lnSpc>
                        <a:spcBef>
                          <a:spcPts val="0"/>
                        </a:spcBef>
                        <a:spcAft>
                          <a:spcPts val="0"/>
                        </a:spcAft>
                      </a:pPr>
                      <a:r>
                        <a:rPr lang="en-US" sz="1800" dirty="0">
                          <a:solidFill>
                            <a:srgbClr val="000000"/>
                          </a:solidFill>
                          <a:effectLst/>
                          <a:latin typeface="+mn-lt"/>
                        </a:rPr>
                        <a:t>April</a:t>
                      </a:r>
                      <a:endParaRPr lang="en-US" sz="1800" dirty="0">
                        <a:solidFill>
                          <a:srgbClr val="000000"/>
                        </a:solidFill>
                        <a:effectLst/>
                        <a:latin typeface="+mn-lt"/>
                        <a:ea typeface="Calibri"/>
                        <a:cs typeface="Times New Roman"/>
                      </a:endParaRPr>
                    </a:p>
                  </a:txBody>
                  <a:tcPr marL="50235" marR="50235" marT="0" marB="0"/>
                </a:tc>
                <a:extLst>
                  <a:ext uri="{0D108BD9-81ED-4DB2-BD59-A6C34878D82A}">
                    <a16:rowId xmlns:a16="http://schemas.microsoft.com/office/drawing/2014/main" val="10010"/>
                  </a:ext>
                </a:extLst>
              </a:tr>
            </a:tbl>
          </a:graphicData>
        </a:graphic>
      </p:graphicFrame>
      <p:sp>
        <p:nvSpPr>
          <p:cNvPr id="4" name="Rectangle 3"/>
          <p:cNvSpPr/>
          <p:nvPr/>
        </p:nvSpPr>
        <p:spPr bwMode="auto">
          <a:xfrm>
            <a:off x="76200" y="685800"/>
            <a:ext cx="8991600" cy="1143000"/>
          </a:xfrm>
          <a:prstGeom prst="rect">
            <a:avLst/>
          </a:prstGeom>
          <a:noFill/>
          <a:ln w="762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Narrow Bold" charset="0"/>
              <a:ea typeface="ＭＳ Ｐゴシック" charset="0"/>
            </a:endParaRPr>
          </a:p>
        </p:txBody>
      </p:sp>
    </p:spTree>
    <p:extLst>
      <p:ext uri="{BB962C8B-B14F-4D97-AF65-F5344CB8AC3E}">
        <p14:creationId xmlns:p14="http://schemas.microsoft.com/office/powerpoint/2010/main" val="3027968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685800" y="2286000"/>
            <a:ext cx="7772400" cy="1143000"/>
          </a:xfrm>
        </p:spPr>
        <p:txBody>
          <a:bodyPr/>
          <a:lstStyle/>
          <a:p>
            <a:r>
              <a:rPr lang="en-US" dirty="0"/>
              <a:t>FFYs 2019 – 2023 TIP Universe</a:t>
            </a:r>
          </a:p>
        </p:txBody>
      </p:sp>
    </p:spTree>
    <p:extLst>
      <p:ext uri="{BB962C8B-B14F-4D97-AF65-F5344CB8AC3E}">
        <p14:creationId xmlns:p14="http://schemas.microsoft.com/office/powerpoint/2010/main" val="2161460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381000"/>
            <a:ext cx="8305801" cy="4770537"/>
          </a:xfrm>
          <a:prstGeom prst="rect">
            <a:avLst/>
          </a:prstGeom>
          <a:noFill/>
        </p:spPr>
        <p:txBody>
          <a:bodyPr wrap="square" rtlCol="0">
            <a:spAutoFit/>
          </a:bodyPr>
          <a:lstStyle/>
          <a:p>
            <a:pPr marL="342900" indent="-342900">
              <a:buFont typeface="Wingdings" panose="05000000000000000000" pitchFamily="2" charset="2"/>
              <a:buChar char="Ø"/>
            </a:pPr>
            <a:r>
              <a:rPr lang="en-US" sz="4000" dirty="0"/>
              <a:t>By Sub-Region and Evaluation Status</a:t>
            </a:r>
          </a:p>
          <a:p>
            <a:pPr lvl="1"/>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marL="342900" indent="-342900">
              <a:buFont typeface="Wingdings" panose="05000000000000000000" pitchFamily="2" charset="2"/>
              <a:buChar char="Ø"/>
            </a:pPr>
            <a:endParaRPr lang="en-US"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304740017"/>
              </p:ext>
            </p:extLst>
          </p:nvPr>
        </p:nvGraphicFramePr>
        <p:xfrm>
          <a:off x="152400" y="1524000"/>
          <a:ext cx="8610601" cy="4023360"/>
        </p:xfrm>
        <a:graphic>
          <a:graphicData uri="http://schemas.openxmlformats.org/drawingml/2006/table">
            <a:tbl>
              <a:tblPr firstRow="1" bandRow="1">
                <a:tableStyleId>{5C22544A-7EE6-4342-B048-85BDC9FD1C3A}</a:tableStyleId>
              </a:tblPr>
              <a:tblGrid>
                <a:gridCol w="1755688">
                  <a:extLst>
                    <a:ext uri="{9D8B030D-6E8A-4147-A177-3AD203B41FA5}">
                      <a16:colId xmlns:a16="http://schemas.microsoft.com/office/drawing/2014/main" val="20000"/>
                    </a:ext>
                  </a:extLst>
                </a:gridCol>
                <a:gridCol w="1063463">
                  <a:extLst>
                    <a:ext uri="{9D8B030D-6E8A-4147-A177-3AD203B41FA5}">
                      <a16:colId xmlns:a16="http://schemas.microsoft.com/office/drawing/2014/main" val="20001"/>
                    </a:ext>
                  </a:extLst>
                </a:gridCol>
                <a:gridCol w="129565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421005">
                  <a:extLst>
                    <a:ext uri="{9D8B030D-6E8A-4147-A177-3AD203B41FA5}">
                      <a16:colId xmlns:a16="http://schemas.microsoft.com/office/drawing/2014/main" val="20004"/>
                    </a:ext>
                  </a:extLst>
                </a:gridCol>
                <a:gridCol w="1703195">
                  <a:extLst>
                    <a:ext uri="{9D8B030D-6E8A-4147-A177-3AD203B41FA5}">
                      <a16:colId xmlns:a16="http://schemas.microsoft.com/office/drawing/2014/main" val="20005"/>
                    </a:ext>
                  </a:extLst>
                </a:gridCol>
              </a:tblGrid>
              <a:tr h="457200">
                <a:tc>
                  <a:txBody>
                    <a:bodyPr/>
                    <a:lstStyle/>
                    <a:p>
                      <a:pPr algn="ctr"/>
                      <a:r>
                        <a:rPr lang="en-US" dirty="0">
                          <a:solidFill>
                            <a:srgbClr val="000000"/>
                          </a:solidFill>
                        </a:rPr>
                        <a:t>Sub-Region</a:t>
                      </a:r>
                    </a:p>
                  </a:txBody>
                  <a:tcPr/>
                </a:tc>
                <a:tc>
                  <a:txBody>
                    <a:bodyPr/>
                    <a:lstStyle/>
                    <a:p>
                      <a:pPr algn="ctr"/>
                      <a:r>
                        <a:rPr lang="en-US" dirty="0">
                          <a:solidFill>
                            <a:srgbClr val="000000"/>
                          </a:solidFill>
                        </a:rPr>
                        <a:t>Total Active</a:t>
                      </a:r>
                    </a:p>
                  </a:txBody>
                  <a:tcPr>
                    <a:lnR w="76200" cap="flat" cmpd="sng" algn="ctr">
                      <a:solidFill>
                        <a:schemeClr val="accent2"/>
                      </a:solidFill>
                      <a:prstDash val="solid"/>
                      <a:round/>
                      <a:headEnd type="none" w="med" len="med"/>
                      <a:tailEnd type="none" w="med" len="med"/>
                    </a:lnR>
                  </a:tcPr>
                </a:tc>
                <a:tc>
                  <a:txBody>
                    <a:bodyPr/>
                    <a:lstStyle/>
                    <a:p>
                      <a:pPr algn="ctr"/>
                      <a:r>
                        <a:rPr lang="en-US" dirty="0">
                          <a:solidFill>
                            <a:srgbClr val="000000"/>
                          </a:solidFill>
                        </a:rPr>
                        <a:t>Evaluate</a:t>
                      </a:r>
                      <a:r>
                        <a:rPr lang="en-US" baseline="0" dirty="0">
                          <a:solidFill>
                            <a:srgbClr val="000000"/>
                          </a:solidFill>
                        </a:rPr>
                        <a:t> in 2018</a:t>
                      </a:r>
                      <a:endParaRPr lang="en-US" dirty="0">
                        <a:solidFill>
                          <a:srgbClr val="000000"/>
                        </a:solidFill>
                      </a:endParaRPr>
                    </a:p>
                  </a:txBody>
                  <a:tcPr>
                    <a:lnL w="76200" cap="flat" cmpd="sng" algn="ctr">
                      <a:solidFill>
                        <a:schemeClr val="accent2"/>
                      </a:solidFill>
                      <a:prstDash val="solid"/>
                      <a:round/>
                      <a:headEnd type="none" w="med" len="med"/>
                      <a:tailEnd type="none" w="med" len="med"/>
                    </a:lnL>
                    <a:solidFill>
                      <a:srgbClr val="FFF2CC"/>
                    </a:solidFill>
                  </a:tcPr>
                </a:tc>
                <a:tc>
                  <a:txBody>
                    <a:bodyPr/>
                    <a:lstStyle/>
                    <a:p>
                      <a:pPr algn="ctr"/>
                      <a:r>
                        <a:rPr lang="en-US" dirty="0">
                          <a:solidFill>
                            <a:srgbClr val="000000"/>
                          </a:solidFill>
                        </a:rPr>
                        <a:t>Already Evaluated</a:t>
                      </a:r>
                    </a:p>
                  </a:txBody>
                  <a:tcPr>
                    <a:solidFill>
                      <a:srgbClr val="D9EAD3"/>
                    </a:solidFill>
                  </a:tcPr>
                </a:tc>
                <a:tc>
                  <a:txBody>
                    <a:bodyPr/>
                    <a:lstStyle/>
                    <a:p>
                      <a:pPr algn="ctr"/>
                      <a:r>
                        <a:rPr lang="en-US" dirty="0">
                          <a:solidFill>
                            <a:srgbClr val="000000"/>
                          </a:solidFill>
                        </a:rPr>
                        <a:t>Not Evaluated</a:t>
                      </a:r>
                    </a:p>
                  </a:txBody>
                  <a:tcPr>
                    <a:lnR w="76200" cap="flat" cmpd="sng" algn="ctr">
                      <a:solidFill>
                        <a:schemeClr val="accent2"/>
                      </a:solidFill>
                      <a:prstDash val="solid"/>
                      <a:round/>
                      <a:headEnd type="none" w="med" len="med"/>
                      <a:tailEnd type="none" w="med" len="med"/>
                    </a:lnR>
                    <a:solidFill>
                      <a:schemeClr val="bg1"/>
                    </a:solidFill>
                  </a:tcPr>
                </a:tc>
                <a:tc>
                  <a:txBody>
                    <a:bodyPr/>
                    <a:lstStyle/>
                    <a:p>
                      <a:pPr algn="ctr"/>
                      <a:r>
                        <a:rPr lang="en-US" dirty="0">
                          <a:solidFill>
                            <a:srgbClr val="000000"/>
                          </a:solidFill>
                        </a:rPr>
                        <a:t>Deactivated</a:t>
                      </a:r>
                    </a:p>
                    <a:p>
                      <a:pPr algn="ctr"/>
                      <a:endParaRPr lang="en-US" dirty="0">
                        <a:solidFill>
                          <a:srgbClr val="000000"/>
                        </a:solidFill>
                      </a:endParaRPr>
                    </a:p>
                  </a:txBody>
                  <a:tcPr>
                    <a:lnL w="76200" cap="flat" cmpd="sng" algn="ctr">
                      <a:solidFill>
                        <a:schemeClr val="accent2"/>
                      </a:solidFill>
                      <a:prstDash val="solid"/>
                      <a:round/>
                      <a:headEnd type="none" w="med" len="med"/>
                      <a:tailEnd type="none" w="med" len="med"/>
                    </a:lnL>
                    <a:solidFill>
                      <a:srgbClr val="D9D9D9"/>
                    </a:solidFill>
                  </a:tcPr>
                </a:tc>
                <a:extLst>
                  <a:ext uri="{0D108BD9-81ED-4DB2-BD59-A6C34878D82A}">
                    <a16:rowId xmlns:a16="http://schemas.microsoft.com/office/drawing/2014/main" val="10000"/>
                  </a:ext>
                </a:extLst>
              </a:tr>
              <a:tr h="354867">
                <a:tc>
                  <a:txBody>
                    <a:bodyPr/>
                    <a:lstStyle/>
                    <a:p>
                      <a:pPr algn="ctr"/>
                      <a:r>
                        <a:rPr lang="en-US" b="1" dirty="0">
                          <a:solidFill>
                            <a:srgbClr val="000000"/>
                          </a:solidFill>
                        </a:rPr>
                        <a:t>ICC</a:t>
                      </a:r>
                    </a:p>
                  </a:txBody>
                  <a:tcPr anchor="ctr"/>
                </a:tc>
                <a:tc>
                  <a:txBody>
                    <a:bodyPr/>
                    <a:lstStyle/>
                    <a:p>
                      <a:pPr algn="ctr"/>
                      <a:r>
                        <a:rPr lang="en-US" b="1" dirty="0">
                          <a:solidFill>
                            <a:srgbClr val="000000"/>
                          </a:solidFill>
                        </a:rPr>
                        <a:t>24</a:t>
                      </a:r>
                    </a:p>
                  </a:txBody>
                  <a:tcPr anchor="ctr">
                    <a:lnR w="76200" cap="flat" cmpd="sng" algn="ctr">
                      <a:solidFill>
                        <a:schemeClr val="accent2"/>
                      </a:solidFill>
                      <a:prstDash val="solid"/>
                      <a:round/>
                      <a:headEnd type="none" w="med" len="med"/>
                      <a:tailEnd type="none" w="med" len="med"/>
                    </a:lnR>
                  </a:tcPr>
                </a:tc>
                <a:tc>
                  <a:txBody>
                    <a:bodyPr/>
                    <a:lstStyle/>
                    <a:p>
                      <a:pPr algn="ctr"/>
                      <a:r>
                        <a:rPr lang="en-US" dirty="0">
                          <a:solidFill>
                            <a:srgbClr val="000000"/>
                          </a:solidFill>
                        </a:rPr>
                        <a:t>2</a:t>
                      </a:r>
                    </a:p>
                  </a:txBody>
                  <a:tcPr anchor="ctr">
                    <a:lnL w="76200" cap="flat" cmpd="sng" algn="ctr">
                      <a:solidFill>
                        <a:schemeClr val="accent2"/>
                      </a:solidFill>
                      <a:prstDash val="solid"/>
                      <a:round/>
                      <a:headEnd type="none" w="med" len="med"/>
                      <a:tailEnd type="none" w="med" len="med"/>
                    </a:lnL>
                  </a:tcPr>
                </a:tc>
                <a:tc>
                  <a:txBody>
                    <a:bodyPr/>
                    <a:lstStyle/>
                    <a:p>
                      <a:pPr algn="ctr"/>
                      <a:r>
                        <a:rPr lang="en-US" dirty="0">
                          <a:solidFill>
                            <a:srgbClr val="000000"/>
                          </a:solidFill>
                        </a:rPr>
                        <a:t>5</a:t>
                      </a:r>
                    </a:p>
                  </a:txBody>
                  <a:tcPr anchor="ctr"/>
                </a:tc>
                <a:tc>
                  <a:txBody>
                    <a:bodyPr/>
                    <a:lstStyle/>
                    <a:p>
                      <a:pPr algn="ctr"/>
                      <a:r>
                        <a:rPr lang="en-US" dirty="0">
                          <a:solidFill>
                            <a:srgbClr val="000000"/>
                          </a:solidFill>
                        </a:rPr>
                        <a:t>17</a:t>
                      </a:r>
                    </a:p>
                  </a:txBody>
                  <a:tcPr anchor="ctr">
                    <a:lnR w="76200" cap="flat" cmpd="sng" algn="ctr">
                      <a:solidFill>
                        <a:schemeClr val="accent2"/>
                      </a:solidFill>
                      <a:prstDash val="solid"/>
                      <a:round/>
                      <a:headEnd type="none" w="med" len="med"/>
                      <a:tailEnd type="none" w="med" len="med"/>
                    </a:lnR>
                  </a:tcPr>
                </a:tc>
                <a:tc>
                  <a:txBody>
                    <a:bodyPr/>
                    <a:lstStyle/>
                    <a:p>
                      <a:pPr algn="ctr"/>
                      <a:r>
                        <a:rPr lang="en-US" i="1" dirty="0">
                          <a:solidFill>
                            <a:srgbClr val="000000"/>
                          </a:solidFill>
                        </a:rPr>
                        <a:t>5</a:t>
                      </a:r>
                    </a:p>
                  </a:txBody>
                  <a:tcPr anchor="ctr">
                    <a:lnL w="76200" cap="flat" cmpd="sng" algn="ctr">
                      <a:solidFill>
                        <a:schemeClr val="accent2"/>
                      </a:solidFill>
                      <a:prstDash val="solid"/>
                      <a:round/>
                      <a:headEnd type="none" w="med" len="med"/>
                      <a:tailEnd type="none" w="med" len="med"/>
                    </a:lnL>
                  </a:tcPr>
                </a:tc>
                <a:extLst>
                  <a:ext uri="{0D108BD9-81ED-4DB2-BD59-A6C34878D82A}">
                    <a16:rowId xmlns:a16="http://schemas.microsoft.com/office/drawing/2014/main" val="10001"/>
                  </a:ext>
                </a:extLst>
              </a:tr>
              <a:tr h="354867">
                <a:tc>
                  <a:txBody>
                    <a:bodyPr/>
                    <a:lstStyle/>
                    <a:p>
                      <a:pPr algn="ctr"/>
                      <a:r>
                        <a:rPr lang="en-US" b="1" dirty="0">
                          <a:solidFill>
                            <a:srgbClr val="000000"/>
                          </a:solidFill>
                        </a:rPr>
                        <a:t>MWRC</a:t>
                      </a:r>
                    </a:p>
                  </a:txBody>
                  <a:tcPr anchor="ctr"/>
                </a:tc>
                <a:tc>
                  <a:txBody>
                    <a:bodyPr/>
                    <a:lstStyle/>
                    <a:p>
                      <a:pPr algn="ctr"/>
                      <a:r>
                        <a:rPr lang="en-US" b="1" dirty="0">
                          <a:solidFill>
                            <a:srgbClr val="000000"/>
                          </a:solidFill>
                        </a:rPr>
                        <a:t>9</a:t>
                      </a:r>
                    </a:p>
                  </a:txBody>
                  <a:tcPr anchor="ctr">
                    <a:lnR w="76200" cap="flat" cmpd="sng" algn="ctr">
                      <a:solidFill>
                        <a:schemeClr val="accent2"/>
                      </a:solidFill>
                      <a:prstDash val="solid"/>
                      <a:round/>
                      <a:headEnd type="none" w="med" len="med"/>
                      <a:tailEnd type="none" w="med" len="med"/>
                    </a:lnR>
                  </a:tcPr>
                </a:tc>
                <a:tc>
                  <a:txBody>
                    <a:bodyPr/>
                    <a:lstStyle/>
                    <a:p>
                      <a:pPr algn="ctr"/>
                      <a:r>
                        <a:rPr lang="en-US" dirty="0">
                          <a:solidFill>
                            <a:srgbClr val="000000"/>
                          </a:solidFill>
                        </a:rPr>
                        <a:t>1</a:t>
                      </a:r>
                    </a:p>
                  </a:txBody>
                  <a:tcPr anchor="ctr">
                    <a:lnL w="76200" cap="flat" cmpd="sng" algn="ctr">
                      <a:solidFill>
                        <a:schemeClr val="accent2"/>
                      </a:solidFill>
                      <a:prstDash val="solid"/>
                      <a:round/>
                      <a:headEnd type="none" w="med" len="med"/>
                      <a:tailEnd type="none" w="med" len="med"/>
                    </a:lnL>
                  </a:tcPr>
                </a:tc>
                <a:tc>
                  <a:txBody>
                    <a:bodyPr/>
                    <a:lstStyle/>
                    <a:p>
                      <a:pPr algn="ctr"/>
                      <a:r>
                        <a:rPr lang="en-US" dirty="0">
                          <a:solidFill>
                            <a:srgbClr val="000000"/>
                          </a:solidFill>
                        </a:rPr>
                        <a:t>2</a:t>
                      </a:r>
                    </a:p>
                  </a:txBody>
                  <a:tcPr anchor="ctr"/>
                </a:tc>
                <a:tc>
                  <a:txBody>
                    <a:bodyPr/>
                    <a:lstStyle/>
                    <a:p>
                      <a:pPr algn="ctr"/>
                      <a:r>
                        <a:rPr lang="en-US" dirty="0">
                          <a:solidFill>
                            <a:srgbClr val="000000"/>
                          </a:solidFill>
                        </a:rPr>
                        <a:t>6</a:t>
                      </a:r>
                    </a:p>
                  </a:txBody>
                  <a:tcPr anchor="ctr">
                    <a:lnR w="76200" cap="flat" cmpd="sng" algn="ctr">
                      <a:solidFill>
                        <a:schemeClr val="accent2"/>
                      </a:solidFill>
                      <a:prstDash val="solid"/>
                      <a:round/>
                      <a:headEnd type="none" w="med" len="med"/>
                      <a:tailEnd type="none" w="med" len="med"/>
                    </a:lnR>
                  </a:tcPr>
                </a:tc>
                <a:tc>
                  <a:txBody>
                    <a:bodyPr/>
                    <a:lstStyle/>
                    <a:p>
                      <a:pPr algn="ctr"/>
                      <a:r>
                        <a:rPr lang="en-US" i="1" dirty="0">
                          <a:solidFill>
                            <a:srgbClr val="000000"/>
                          </a:solidFill>
                        </a:rPr>
                        <a:t>6</a:t>
                      </a:r>
                    </a:p>
                  </a:txBody>
                  <a:tcPr anchor="ctr">
                    <a:lnL w="76200" cap="flat" cmpd="sng" algn="ctr">
                      <a:solidFill>
                        <a:schemeClr val="accent2"/>
                      </a:solidFill>
                      <a:prstDash val="solid"/>
                      <a:round/>
                      <a:headEnd type="none" w="med" len="med"/>
                      <a:tailEnd type="none" w="med" len="med"/>
                    </a:lnL>
                  </a:tcPr>
                </a:tc>
                <a:extLst>
                  <a:ext uri="{0D108BD9-81ED-4DB2-BD59-A6C34878D82A}">
                    <a16:rowId xmlns:a16="http://schemas.microsoft.com/office/drawing/2014/main" val="986904601"/>
                  </a:ext>
                </a:extLst>
              </a:tr>
              <a:tr h="354867">
                <a:tc>
                  <a:txBody>
                    <a:bodyPr/>
                    <a:lstStyle/>
                    <a:p>
                      <a:pPr algn="ctr"/>
                      <a:r>
                        <a:rPr lang="en-US" b="1" dirty="0">
                          <a:solidFill>
                            <a:srgbClr val="000000"/>
                          </a:solidFill>
                        </a:rPr>
                        <a:t>NSTF</a:t>
                      </a:r>
                    </a:p>
                  </a:txBody>
                  <a:tcPr anchor="ctr"/>
                </a:tc>
                <a:tc>
                  <a:txBody>
                    <a:bodyPr/>
                    <a:lstStyle/>
                    <a:p>
                      <a:pPr algn="ctr"/>
                      <a:r>
                        <a:rPr lang="en-US" b="1" dirty="0">
                          <a:solidFill>
                            <a:srgbClr val="000000"/>
                          </a:solidFill>
                        </a:rPr>
                        <a:t>8</a:t>
                      </a:r>
                    </a:p>
                  </a:txBody>
                  <a:tcPr anchor="ctr">
                    <a:lnR w="76200" cap="flat" cmpd="sng" algn="ctr">
                      <a:solidFill>
                        <a:schemeClr val="accent2"/>
                      </a:solidFill>
                      <a:prstDash val="solid"/>
                      <a:round/>
                      <a:headEnd type="none" w="med" len="med"/>
                      <a:tailEnd type="none" w="med" len="med"/>
                    </a:lnR>
                  </a:tcPr>
                </a:tc>
                <a:tc>
                  <a:txBody>
                    <a:bodyPr/>
                    <a:lstStyle/>
                    <a:p>
                      <a:pPr algn="ctr"/>
                      <a:r>
                        <a:rPr lang="en-US" dirty="0">
                          <a:solidFill>
                            <a:srgbClr val="000000"/>
                          </a:solidFill>
                        </a:rPr>
                        <a:t>1</a:t>
                      </a:r>
                    </a:p>
                  </a:txBody>
                  <a:tcPr anchor="ctr">
                    <a:lnL w="76200" cap="flat" cmpd="sng" algn="ctr">
                      <a:solidFill>
                        <a:schemeClr val="accent2"/>
                      </a:solidFill>
                      <a:prstDash val="solid"/>
                      <a:round/>
                      <a:headEnd type="none" w="med" len="med"/>
                      <a:tailEnd type="none" w="med" len="med"/>
                    </a:lnL>
                  </a:tcPr>
                </a:tc>
                <a:tc>
                  <a:txBody>
                    <a:bodyPr/>
                    <a:lstStyle/>
                    <a:p>
                      <a:pPr algn="ctr"/>
                      <a:r>
                        <a:rPr lang="en-US" dirty="0">
                          <a:solidFill>
                            <a:srgbClr val="000000"/>
                          </a:solidFill>
                        </a:rPr>
                        <a:t>4</a:t>
                      </a:r>
                    </a:p>
                  </a:txBody>
                  <a:tcPr anchor="ctr"/>
                </a:tc>
                <a:tc>
                  <a:txBody>
                    <a:bodyPr/>
                    <a:lstStyle/>
                    <a:p>
                      <a:pPr algn="ctr"/>
                      <a:r>
                        <a:rPr lang="en-US" dirty="0">
                          <a:solidFill>
                            <a:srgbClr val="000000"/>
                          </a:solidFill>
                        </a:rPr>
                        <a:t>3</a:t>
                      </a:r>
                    </a:p>
                  </a:txBody>
                  <a:tcPr anchor="ctr">
                    <a:lnR w="76200" cap="flat" cmpd="sng" algn="ctr">
                      <a:solidFill>
                        <a:schemeClr val="accent2"/>
                      </a:solidFill>
                      <a:prstDash val="solid"/>
                      <a:round/>
                      <a:headEnd type="none" w="med" len="med"/>
                      <a:tailEnd type="none" w="med" len="med"/>
                    </a:lnR>
                  </a:tcPr>
                </a:tc>
                <a:tc>
                  <a:txBody>
                    <a:bodyPr/>
                    <a:lstStyle/>
                    <a:p>
                      <a:pPr algn="ctr"/>
                      <a:r>
                        <a:rPr lang="en-US" i="1" dirty="0">
                          <a:solidFill>
                            <a:srgbClr val="000000"/>
                          </a:solidFill>
                        </a:rPr>
                        <a:t>2</a:t>
                      </a:r>
                    </a:p>
                  </a:txBody>
                  <a:tcPr anchor="ctr">
                    <a:lnL w="76200" cap="flat" cmpd="sng" algn="ctr">
                      <a:solidFill>
                        <a:schemeClr val="accent2"/>
                      </a:solidFill>
                      <a:prstDash val="solid"/>
                      <a:round/>
                      <a:headEnd type="none" w="med" len="med"/>
                      <a:tailEnd type="none" w="med" len="med"/>
                    </a:lnL>
                  </a:tcPr>
                </a:tc>
                <a:extLst>
                  <a:ext uri="{0D108BD9-81ED-4DB2-BD59-A6C34878D82A}">
                    <a16:rowId xmlns:a16="http://schemas.microsoft.com/office/drawing/2014/main" val="1877367234"/>
                  </a:ext>
                </a:extLst>
              </a:tr>
              <a:tr h="354867">
                <a:tc>
                  <a:txBody>
                    <a:bodyPr/>
                    <a:lstStyle/>
                    <a:p>
                      <a:pPr algn="ctr"/>
                      <a:r>
                        <a:rPr lang="en-US" b="1" dirty="0">
                          <a:solidFill>
                            <a:srgbClr val="000000"/>
                          </a:solidFill>
                        </a:rPr>
                        <a:t>NSPC</a:t>
                      </a:r>
                    </a:p>
                  </a:txBody>
                  <a:tcPr anchor="ctr"/>
                </a:tc>
                <a:tc>
                  <a:txBody>
                    <a:bodyPr/>
                    <a:lstStyle/>
                    <a:p>
                      <a:pPr algn="ctr"/>
                      <a:r>
                        <a:rPr lang="en-US" b="1" dirty="0">
                          <a:solidFill>
                            <a:srgbClr val="000000"/>
                          </a:solidFill>
                        </a:rPr>
                        <a:t>7</a:t>
                      </a:r>
                    </a:p>
                  </a:txBody>
                  <a:tcPr anchor="ctr">
                    <a:lnR w="76200" cap="flat" cmpd="sng" algn="ctr">
                      <a:solidFill>
                        <a:schemeClr val="accent2"/>
                      </a:solidFill>
                      <a:prstDash val="solid"/>
                      <a:round/>
                      <a:headEnd type="none" w="med" len="med"/>
                      <a:tailEnd type="none" w="med" len="med"/>
                    </a:lnR>
                  </a:tcPr>
                </a:tc>
                <a:tc>
                  <a:txBody>
                    <a:bodyPr/>
                    <a:lstStyle/>
                    <a:p>
                      <a:pPr algn="ctr"/>
                      <a:r>
                        <a:rPr lang="en-US" dirty="0">
                          <a:solidFill>
                            <a:srgbClr val="000000"/>
                          </a:solidFill>
                        </a:rPr>
                        <a:t>1</a:t>
                      </a:r>
                    </a:p>
                  </a:txBody>
                  <a:tcPr anchor="ctr">
                    <a:lnL w="76200" cap="flat" cmpd="sng" algn="ctr">
                      <a:solidFill>
                        <a:schemeClr val="accent2"/>
                      </a:solidFill>
                      <a:prstDash val="solid"/>
                      <a:round/>
                      <a:headEnd type="none" w="med" len="med"/>
                      <a:tailEnd type="none" w="med" len="med"/>
                    </a:lnL>
                  </a:tcPr>
                </a:tc>
                <a:tc>
                  <a:txBody>
                    <a:bodyPr/>
                    <a:lstStyle/>
                    <a:p>
                      <a:pPr algn="ctr"/>
                      <a:r>
                        <a:rPr lang="en-US" dirty="0">
                          <a:solidFill>
                            <a:srgbClr val="000000"/>
                          </a:solidFill>
                        </a:rPr>
                        <a:t>1</a:t>
                      </a:r>
                    </a:p>
                  </a:txBody>
                  <a:tcPr anchor="ctr"/>
                </a:tc>
                <a:tc>
                  <a:txBody>
                    <a:bodyPr/>
                    <a:lstStyle/>
                    <a:p>
                      <a:pPr algn="ctr"/>
                      <a:r>
                        <a:rPr lang="en-US" dirty="0">
                          <a:solidFill>
                            <a:srgbClr val="000000"/>
                          </a:solidFill>
                        </a:rPr>
                        <a:t>5</a:t>
                      </a:r>
                    </a:p>
                  </a:txBody>
                  <a:tcPr anchor="ctr">
                    <a:lnR w="76200" cap="flat" cmpd="sng" algn="ctr">
                      <a:solidFill>
                        <a:schemeClr val="accent2"/>
                      </a:solidFill>
                      <a:prstDash val="solid"/>
                      <a:round/>
                      <a:headEnd type="none" w="med" len="med"/>
                      <a:tailEnd type="none" w="med" len="med"/>
                    </a:lnR>
                  </a:tcPr>
                </a:tc>
                <a:tc>
                  <a:txBody>
                    <a:bodyPr/>
                    <a:lstStyle/>
                    <a:p>
                      <a:pPr algn="ctr"/>
                      <a:r>
                        <a:rPr lang="en-US" i="1" dirty="0">
                          <a:solidFill>
                            <a:srgbClr val="000000"/>
                          </a:solidFill>
                        </a:rPr>
                        <a:t>0</a:t>
                      </a:r>
                    </a:p>
                  </a:txBody>
                  <a:tcPr anchor="ctr">
                    <a:lnL w="76200" cap="flat" cmpd="sng" algn="ctr">
                      <a:solidFill>
                        <a:schemeClr val="accent2"/>
                      </a:solidFill>
                      <a:prstDash val="solid"/>
                      <a:round/>
                      <a:headEnd type="none" w="med" len="med"/>
                      <a:tailEnd type="none" w="med" len="med"/>
                    </a:lnL>
                  </a:tcPr>
                </a:tc>
                <a:extLst>
                  <a:ext uri="{0D108BD9-81ED-4DB2-BD59-A6C34878D82A}">
                    <a16:rowId xmlns:a16="http://schemas.microsoft.com/office/drawing/2014/main" val="2043517374"/>
                  </a:ext>
                </a:extLst>
              </a:tr>
              <a:tr h="354867">
                <a:tc>
                  <a:txBody>
                    <a:bodyPr/>
                    <a:lstStyle/>
                    <a:p>
                      <a:pPr algn="ctr"/>
                      <a:r>
                        <a:rPr lang="en-US" b="1" dirty="0">
                          <a:solidFill>
                            <a:srgbClr val="000000"/>
                          </a:solidFill>
                        </a:rPr>
                        <a:t>TRIC</a:t>
                      </a:r>
                    </a:p>
                  </a:txBody>
                  <a:tcPr anchor="ctr"/>
                </a:tc>
                <a:tc>
                  <a:txBody>
                    <a:bodyPr/>
                    <a:lstStyle/>
                    <a:p>
                      <a:pPr algn="ctr"/>
                      <a:r>
                        <a:rPr lang="en-US" b="1" dirty="0">
                          <a:solidFill>
                            <a:srgbClr val="000000"/>
                          </a:solidFill>
                        </a:rPr>
                        <a:t>6</a:t>
                      </a:r>
                    </a:p>
                  </a:txBody>
                  <a:tcPr anchor="ctr">
                    <a:lnR w="76200" cap="flat" cmpd="sng" algn="ctr">
                      <a:solidFill>
                        <a:schemeClr val="accent2"/>
                      </a:solidFill>
                      <a:prstDash val="solid"/>
                      <a:round/>
                      <a:headEnd type="none" w="med" len="med"/>
                      <a:tailEnd type="none" w="med" len="med"/>
                    </a:lnR>
                  </a:tcPr>
                </a:tc>
                <a:tc>
                  <a:txBody>
                    <a:bodyPr/>
                    <a:lstStyle/>
                    <a:p>
                      <a:pPr algn="ctr"/>
                      <a:r>
                        <a:rPr lang="en-US" dirty="0">
                          <a:solidFill>
                            <a:srgbClr val="000000"/>
                          </a:solidFill>
                        </a:rPr>
                        <a:t>0</a:t>
                      </a:r>
                    </a:p>
                  </a:txBody>
                  <a:tcPr anchor="ctr">
                    <a:lnL w="76200" cap="flat" cmpd="sng" algn="ctr">
                      <a:solidFill>
                        <a:schemeClr val="accent2"/>
                      </a:solidFill>
                      <a:prstDash val="solid"/>
                      <a:round/>
                      <a:headEnd type="none" w="med" len="med"/>
                      <a:tailEnd type="none" w="med" len="med"/>
                    </a:lnL>
                  </a:tcPr>
                </a:tc>
                <a:tc>
                  <a:txBody>
                    <a:bodyPr/>
                    <a:lstStyle/>
                    <a:p>
                      <a:pPr algn="ctr"/>
                      <a:r>
                        <a:rPr lang="en-US" dirty="0">
                          <a:solidFill>
                            <a:srgbClr val="000000"/>
                          </a:solidFill>
                        </a:rPr>
                        <a:t>1</a:t>
                      </a:r>
                    </a:p>
                  </a:txBody>
                  <a:tcPr anchor="ctr"/>
                </a:tc>
                <a:tc>
                  <a:txBody>
                    <a:bodyPr/>
                    <a:lstStyle/>
                    <a:p>
                      <a:pPr algn="ctr"/>
                      <a:r>
                        <a:rPr lang="en-US" dirty="0">
                          <a:solidFill>
                            <a:srgbClr val="000000"/>
                          </a:solidFill>
                        </a:rPr>
                        <a:t>5</a:t>
                      </a:r>
                    </a:p>
                  </a:txBody>
                  <a:tcPr anchor="ctr">
                    <a:lnR w="76200" cap="flat" cmpd="sng" algn="ctr">
                      <a:solidFill>
                        <a:schemeClr val="accent2"/>
                      </a:solidFill>
                      <a:prstDash val="solid"/>
                      <a:round/>
                      <a:headEnd type="none" w="med" len="med"/>
                      <a:tailEnd type="none" w="med" len="med"/>
                    </a:lnR>
                  </a:tcPr>
                </a:tc>
                <a:tc>
                  <a:txBody>
                    <a:bodyPr/>
                    <a:lstStyle/>
                    <a:p>
                      <a:pPr algn="ctr"/>
                      <a:r>
                        <a:rPr lang="en-US" i="1" dirty="0">
                          <a:solidFill>
                            <a:srgbClr val="000000"/>
                          </a:solidFill>
                        </a:rPr>
                        <a:t>5</a:t>
                      </a:r>
                    </a:p>
                  </a:txBody>
                  <a:tcPr anchor="ctr">
                    <a:lnL w="76200" cap="flat" cmpd="sng" algn="ctr">
                      <a:solidFill>
                        <a:schemeClr val="accent2"/>
                      </a:solidFill>
                      <a:prstDash val="solid"/>
                      <a:round/>
                      <a:headEnd type="none" w="med" len="med"/>
                      <a:tailEnd type="none" w="med" len="med"/>
                    </a:lnL>
                  </a:tcPr>
                </a:tc>
                <a:extLst>
                  <a:ext uri="{0D108BD9-81ED-4DB2-BD59-A6C34878D82A}">
                    <a16:rowId xmlns:a16="http://schemas.microsoft.com/office/drawing/2014/main" val="781729719"/>
                  </a:ext>
                </a:extLst>
              </a:tr>
              <a:tr h="354867">
                <a:tc>
                  <a:txBody>
                    <a:bodyPr/>
                    <a:lstStyle/>
                    <a:p>
                      <a:pPr algn="ctr"/>
                      <a:r>
                        <a:rPr lang="en-US" b="1" dirty="0">
                          <a:solidFill>
                            <a:srgbClr val="000000"/>
                          </a:solidFill>
                        </a:rPr>
                        <a:t>SSC</a:t>
                      </a:r>
                    </a:p>
                  </a:txBody>
                  <a:tcPr anchor="ctr"/>
                </a:tc>
                <a:tc>
                  <a:txBody>
                    <a:bodyPr/>
                    <a:lstStyle/>
                    <a:p>
                      <a:pPr algn="ctr"/>
                      <a:r>
                        <a:rPr lang="en-US" b="1" dirty="0">
                          <a:solidFill>
                            <a:srgbClr val="000000"/>
                          </a:solidFill>
                        </a:rPr>
                        <a:t>6</a:t>
                      </a:r>
                    </a:p>
                  </a:txBody>
                  <a:tcPr anchor="ctr">
                    <a:lnR w="76200" cap="flat" cmpd="sng" algn="ctr">
                      <a:solidFill>
                        <a:schemeClr val="accent2"/>
                      </a:solidFill>
                      <a:prstDash val="solid"/>
                      <a:round/>
                      <a:headEnd type="none" w="med" len="med"/>
                      <a:tailEnd type="none" w="med" len="med"/>
                    </a:lnR>
                  </a:tcPr>
                </a:tc>
                <a:tc>
                  <a:txBody>
                    <a:bodyPr/>
                    <a:lstStyle/>
                    <a:p>
                      <a:pPr algn="ctr"/>
                      <a:r>
                        <a:rPr lang="en-US" dirty="0">
                          <a:solidFill>
                            <a:srgbClr val="000000"/>
                          </a:solidFill>
                        </a:rPr>
                        <a:t>1</a:t>
                      </a:r>
                    </a:p>
                  </a:txBody>
                  <a:tcPr anchor="ctr">
                    <a:lnL w="76200" cap="flat" cmpd="sng" algn="ctr">
                      <a:solidFill>
                        <a:schemeClr val="accent2"/>
                      </a:solidFill>
                      <a:prstDash val="solid"/>
                      <a:round/>
                      <a:headEnd type="none" w="med" len="med"/>
                      <a:tailEnd type="none" w="med" len="med"/>
                    </a:lnL>
                  </a:tcPr>
                </a:tc>
                <a:tc>
                  <a:txBody>
                    <a:bodyPr/>
                    <a:lstStyle/>
                    <a:p>
                      <a:pPr algn="ctr"/>
                      <a:r>
                        <a:rPr lang="en-US" dirty="0">
                          <a:solidFill>
                            <a:srgbClr val="000000"/>
                          </a:solidFill>
                        </a:rPr>
                        <a:t>1</a:t>
                      </a:r>
                    </a:p>
                  </a:txBody>
                  <a:tcPr anchor="ctr"/>
                </a:tc>
                <a:tc>
                  <a:txBody>
                    <a:bodyPr/>
                    <a:lstStyle/>
                    <a:p>
                      <a:pPr algn="ctr"/>
                      <a:r>
                        <a:rPr lang="en-US" dirty="0">
                          <a:solidFill>
                            <a:srgbClr val="000000"/>
                          </a:solidFill>
                        </a:rPr>
                        <a:t>4</a:t>
                      </a:r>
                    </a:p>
                  </a:txBody>
                  <a:tcPr anchor="ctr">
                    <a:lnR w="76200" cap="flat" cmpd="sng" algn="ctr">
                      <a:solidFill>
                        <a:schemeClr val="accent2"/>
                      </a:solidFill>
                      <a:prstDash val="solid"/>
                      <a:round/>
                      <a:headEnd type="none" w="med" len="med"/>
                      <a:tailEnd type="none" w="med" len="med"/>
                    </a:lnR>
                  </a:tcPr>
                </a:tc>
                <a:tc>
                  <a:txBody>
                    <a:bodyPr/>
                    <a:lstStyle/>
                    <a:p>
                      <a:pPr algn="ctr"/>
                      <a:r>
                        <a:rPr lang="en-US" i="1" dirty="0">
                          <a:solidFill>
                            <a:srgbClr val="000000"/>
                          </a:solidFill>
                        </a:rPr>
                        <a:t>3</a:t>
                      </a:r>
                    </a:p>
                  </a:txBody>
                  <a:tcPr anchor="ctr">
                    <a:lnL w="76200" cap="flat" cmpd="sng" algn="ctr">
                      <a:solidFill>
                        <a:schemeClr val="accent2"/>
                      </a:solidFill>
                      <a:prstDash val="solid"/>
                      <a:round/>
                      <a:headEnd type="none" w="med" len="med"/>
                      <a:tailEnd type="none" w="med" len="med"/>
                    </a:lnL>
                  </a:tcPr>
                </a:tc>
                <a:extLst>
                  <a:ext uri="{0D108BD9-81ED-4DB2-BD59-A6C34878D82A}">
                    <a16:rowId xmlns:a16="http://schemas.microsoft.com/office/drawing/2014/main" val="2708507020"/>
                  </a:ext>
                </a:extLst>
              </a:tr>
              <a:tr h="354867">
                <a:tc>
                  <a:txBody>
                    <a:bodyPr/>
                    <a:lstStyle/>
                    <a:p>
                      <a:pPr algn="ctr"/>
                      <a:r>
                        <a:rPr lang="en-US" b="1" dirty="0">
                          <a:solidFill>
                            <a:srgbClr val="000000"/>
                          </a:solidFill>
                        </a:rPr>
                        <a:t>MAGIC</a:t>
                      </a:r>
                    </a:p>
                  </a:txBody>
                  <a:tcPr anchor="ctr"/>
                </a:tc>
                <a:tc>
                  <a:txBody>
                    <a:bodyPr/>
                    <a:lstStyle/>
                    <a:p>
                      <a:pPr algn="ctr"/>
                      <a:r>
                        <a:rPr lang="en-US" b="1" dirty="0">
                          <a:solidFill>
                            <a:srgbClr val="000000"/>
                          </a:solidFill>
                        </a:rPr>
                        <a:t>5</a:t>
                      </a:r>
                    </a:p>
                  </a:txBody>
                  <a:tcPr anchor="ctr">
                    <a:lnR w="76200" cap="flat" cmpd="sng" algn="ctr">
                      <a:solidFill>
                        <a:schemeClr val="accent2"/>
                      </a:solidFill>
                      <a:prstDash val="solid"/>
                      <a:round/>
                      <a:headEnd type="none" w="med" len="med"/>
                      <a:tailEnd type="none" w="med" len="med"/>
                    </a:lnR>
                  </a:tcPr>
                </a:tc>
                <a:tc>
                  <a:txBody>
                    <a:bodyPr/>
                    <a:lstStyle/>
                    <a:p>
                      <a:pPr algn="ctr"/>
                      <a:r>
                        <a:rPr lang="en-US" dirty="0">
                          <a:solidFill>
                            <a:srgbClr val="000000"/>
                          </a:solidFill>
                        </a:rPr>
                        <a:t>1</a:t>
                      </a:r>
                    </a:p>
                  </a:txBody>
                  <a:tcPr anchor="ctr">
                    <a:lnL w="76200" cap="flat" cmpd="sng" algn="ctr">
                      <a:solidFill>
                        <a:schemeClr val="accent2"/>
                      </a:solidFill>
                      <a:prstDash val="solid"/>
                      <a:round/>
                      <a:headEnd type="none" w="med" len="med"/>
                      <a:tailEnd type="none" w="med" len="med"/>
                    </a:lnL>
                  </a:tcPr>
                </a:tc>
                <a:tc>
                  <a:txBody>
                    <a:bodyPr/>
                    <a:lstStyle/>
                    <a:p>
                      <a:pPr algn="ctr"/>
                      <a:r>
                        <a:rPr lang="en-US" dirty="0">
                          <a:solidFill>
                            <a:srgbClr val="000000"/>
                          </a:solidFill>
                        </a:rPr>
                        <a:t>1</a:t>
                      </a:r>
                    </a:p>
                  </a:txBody>
                  <a:tcPr anchor="ctr"/>
                </a:tc>
                <a:tc>
                  <a:txBody>
                    <a:bodyPr/>
                    <a:lstStyle/>
                    <a:p>
                      <a:pPr algn="ctr"/>
                      <a:r>
                        <a:rPr lang="en-US" dirty="0">
                          <a:solidFill>
                            <a:srgbClr val="000000"/>
                          </a:solidFill>
                        </a:rPr>
                        <a:t>3</a:t>
                      </a:r>
                    </a:p>
                  </a:txBody>
                  <a:tcPr anchor="ctr">
                    <a:lnR w="76200" cap="flat" cmpd="sng" algn="ctr">
                      <a:solidFill>
                        <a:schemeClr val="accent2"/>
                      </a:solidFill>
                      <a:prstDash val="solid"/>
                      <a:round/>
                      <a:headEnd type="none" w="med" len="med"/>
                      <a:tailEnd type="none" w="med" len="med"/>
                    </a:lnR>
                  </a:tcPr>
                </a:tc>
                <a:tc>
                  <a:txBody>
                    <a:bodyPr/>
                    <a:lstStyle/>
                    <a:p>
                      <a:pPr algn="ctr"/>
                      <a:r>
                        <a:rPr lang="en-US" i="1" dirty="0">
                          <a:solidFill>
                            <a:srgbClr val="000000"/>
                          </a:solidFill>
                        </a:rPr>
                        <a:t>3</a:t>
                      </a:r>
                    </a:p>
                  </a:txBody>
                  <a:tcPr anchor="ctr">
                    <a:lnL w="76200" cap="flat" cmpd="sng" algn="ctr">
                      <a:solidFill>
                        <a:schemeClr val="accent2"/>
                      </a:solidFill>
                      <a:prstDash val="solid"/>
                      <a:round/>
                      <a:headEnd type="none" w="med" len="med"/>
                      <a:tailEnd type="none" w="med" len="med"/>
                    </a:lnL>
                  </a:tcPr>
                </a:tc>
                <a:extLst>
                  <a:ext uri="{0D108BD9-81ED-4DB2-BD59-A6C34878D82A}">
                    <a16:rowId xmlns:a16="http://schemas.microsoft.com/office/drawing/2014/main" val="10002"/>
                  </a:ext>
                </a:extLst>
              </a:tr>
              <a:tr h="354867">
                <a:tc>
                  <a:txBody>
                    <a:bodyPr/>
                    <a:lstStyle/>
                    <a:p>
                      <a:pPr algn="ctr"/>
                      <a:r>
                        <a:rPr lang="en-US" b="1" dirty="0">
                          <a:solidFill>
                            <a:srgbClr val="000000"/>
                          </a:solidFill>
                        </a:rPr>
                        <a:t>SWAP</a:t>
                      </a:r>
                    </a:p>
                  </a:txBody>
                  <a:tcPr anchor="ctr"/>
                </a:tc>
                <a:tc>
                  <a:txBody>
                    <a:bodyPr/>
                    <a:lstStyle/>
                    <a:p>
                      <a:pPr algn="ctr"/>
                      <a:r>
                        <a:rPr lang="en-US" b="1" dirty="0">
                          <a:solidFill>
                            <a:srgbClr val="000000"/>
                          </a:solidFill>
                        </a:rPr>
                        <a:t>5</a:t>
                      </a:r>
                    </a:p>
                  </a:txBody>
                  <a:tcPr anchor="ctr">
                    <a:lnR w="76200" cap="flat" cmpd="sng" algn="ctr">
                      <a:solidFill>
                        <a:schemeClr val="accent2"/>
                      </a:solidFill>
                      <a:prstDash val="solid"/>
                      <a:round/>
                      <a:headEnd type="none" w="med" len="med"/>
                      <a:tailEnd type="none" w="med" len="med"/>
                    </a:lnR>
                  </a:tcPr>
                </a:tc>
                <a:tc>
                  <a:txBody>
                    <a:bodyPr/>
                    <a:lstStyle/>
                    <a:p>
                      <a:pPr algn="ctr"/>
                      <a:r>
                        <a:rPr lang="en-US" dirty="0">
                          <a:solidFill>
                            <a:srgbClr val="000000"/>
                          </a:solidFill>
                        </a:rPr>
                        <a:t>2</a:t>
                      </a:r>
                    </a:p>
                  </a:txBody>
                  <a:tcPr anchor="ctr">
                    <a:lnL w="76200" cap="flat" cmpd="sng" algn="ctr">
                      <a:solidFill>
                        <a:schemeClr val="accent2"/>
                      </a:solidFill>
                      <a:prstDash val="solid"/>
                      <a:round/>
                      <a:headEnd type="none" w="med" len="med"/>
                      <a:tailEnd type="none" w="med" len="med"/>
                    </a:lnL>
                  </a:tcPr>
                </a:tc>
                <a:tc>
                  <a:txBody>
                    <a:bodyPr/>
                    <a:lstStyle/>
                    <a:p>
                      <a:pPr algn="ctr"/>
                      <a:r>
                        <a:rPr lang="en-US" dirty="0">
                          <a:solidFill>
                            <a:srgbClr val="000000"/>
                          </a:solidFill>
                        </a:rPr>
                        <a:t>1</a:t>
                      </a:r>
                    </a:p>
                  </a:txBody>
                  <a:tcPr anchor="ctr"/>
                </a:tc>
                <a:tc>
                  <a:txBody>
                    <a:bodyPr/>
                    <a:lstStyle/>
                    <a:p>
                      <a:pPr algn="ctr"/>
                      <a:r>
                        <a:rPr lang="en-US" dirty="0">
                          <a:solidFill>
                            <a:srgbClr val="000000"/>
                          </a:solidFill>
                        </a:rPr>
                        <a:t>2</a:t>
                      </a:r>
                    </a:p>
                  </a:txBody>
                  <a:tcPr anchor="ctr">
                    <a:lnR w="76200" cap="flat" cmpd="sng" algn="ctr">
                      <a:solidFill>
                        <a:schemeClr val="accent2"/>
                      </a:solidFill>
                      <a:prstDash val="solid"/>
                      <a:round/>
                      <a:headEnd type="none" w="med" len="med"/>
                      <a:tailEnd type="none" w="med" len="med"/>
                    </a:lnR>
                  </a:tcPr>
                </a:tc>
                <a:tc>
                  <a:txBody>
                    <a:bodyPr/>
                    <a:lstStyle/>
                    <a:p>
                      <a:pPr algn="ctr"/>
                      <a:r>
                        <a:rPr lang="en-US" i="1" dirty="0">
                          <a:solidFill>
                            <a:srgbClr val="000000"/>
                          </a:solidFill>
                        </a:rPr>
                        <a:t>3</a:t>
                      </a:r>
                    </a:p>
                  </a:txBody>
                  <a:tcPr anchor="ctr">
                    <a:lnL w="76200" cap="flat" cmpd="sng" algn="ctr">
                      <a:solidFill>
                        <a:schemeClr val="accent2"/>
                      </a:solidFill>
                      <a:prstDash val="solid"/>
                      <a:round/>
                      <a:headEnd type="none" w="med" len="med"/>
                      <a:tailEnd type="none" w="med" len="med"/>
                    </a:lnL>
                  </a:tcPr>
                </a:tc>
                <a:extLst>
                  <a:ext uri="{0D108BD9-81ED-4DB2-BD59-A6C34878D82A}">
                    <a16:rowId xmlns:a16="http://schemas.microsoft.com/office/drawing/2014/main" val="10007"/>
                  </a:ext>
                </a:extLst>
              </a:tr>
              <a:tr h="354867">
                <a:tc>
                  <a:txBody>
                    <a:bodyPr/>
                    <a:lstStyle/>
                    <a:p>
                      <a:pPr algn="ctr"/>
                      <a:r>
                        <a:rPr lang="en-US" sz="2400" dirty="0">
                          <a:solidFill>
                            <a:srgbClr val="000000"/>
                          </a:solidFill>
                        </a:rPr>
                        <a:t>TOTAL</a:t>
                      </a:r>
                    </a:p>
                  </a:txBody>
                  <a:tcPr anchor="ctr"/>
                </a:tc>
                <a:tc>
                  <a:txBody>
                    <a:bodyPr/>
                    <a:lstStyle/>
                    <a:p>
                      <a:pPr algn="ctr"/>
                      <a:r>
                        <a:rPr lang="en-US" sz="2400" b="1" dirty="0">
                          <a:solidFill>
                            <a:srgbClr val="000000"/>
                          </a:solidFill>
                        </a:rPr>
                        <a:t>70</a:t>
                      </a:r>
                    </a:p>
                  </a:txBody>
                  <a:tcPr anchor="ctr">
                    <a:lnR w="76200" cap="flat" cmpd="sng" algn="ctr">
                      <a:solidFill>
                        <a:schemeClr val="accent2"/>
                      </a:solidFill>
                      <a:prstDash val="solid"/>
                      <a:round/>
                      <a:headEnd type="none" w="med" len="med"/>
                      <a:tailEnd type="none" w="med" len="med"/>
                    </a:lnR>
                  </a:tcPr>
                </a:tc>
                <a:tc>
                  <a:txBody>
                    <a:bodyPr/>
                    <a:lstStyle/>
                    <a:p>
                      <a:pPr algn="ctr"/>
                      <a:r>
                        <a:rPr lang="en-US" sz="2400" b="1" dirty="0">
                          <a:solidFill>
                            <a:srgbClr val="000000"/>
                          </a:solidFill>
                        </a:rPr>
                        <a:t>9</a:t>
                      </a:r>
                    </a:p>
                  </a:txBody>
                  <a:tcPr anchor="ctr">
                    <a:lnL w="76200" cap="flat" cmpd="sng" algn="ctr">
                      <a:solidFill>
                        <a:schemeClr val="accent2"/>
                      </a:solidFill>
                      <a:prstDash val="solid"/>
                      <a:round/>
                      <a:headEnd type="none" w="med" len="med"/>
                      <a:tailEnd type="none" w="med" len="med"/>
                    </a:lnL>
                  </a:tcPr>
                </a:tc>
                <a:tc>
                  <a:txBody>
                    <a:bodyPr/>
                    <a:lstStyle/>
                    <a:p>
                      <a:pPr algn="ctr"/>
                      <a:r>
                        <a:rPr lang="en-US" sz="2400" b="1" dirty="0">
                          <a:solidFill>
                            <a:srgbClr val="000000"/>
                          </a:solidFill>
                        </a:rPr>
                        <a:t>16</a:t>
                      </a:r>
                    </a:p>
                  </a:txBody>
                  <a:tcPr anchor="ctr"/>
                </a:tc>
                <a:tc>
                  <a:txBody>
                    <a:bodyPr/>
                    <a:lstStyle/>
                    <a:p>
                      <a:pPr algn="ctr"/>
                      <a:r>
                        <a:rPr lang="en-US" sz="2400" dirty="0">
                          <a:solidFill>
                            <a:srgbClr val="000000"/>
                          </a:solidFill>
                        </a:rPr>
                        <a:t>45</a:t>
                      </a:r>
                    </a:p>
                  </a:txBody>
                  <a:tcPr anchor="ctr">
                    <a:lnR w="76200" cap="flat" cmpd="sng" algn="ctr">
                      <a:solidFill>
                        <a:schemeClr val="accent2"/>
                      </a:solidFill>
                      <a:prstDash val="solid"/>
                      <a:round/>
                      <a:headEnd type="none" w="med" len="med"/>
                      <a:tailEnd type="none" w="med" len="med"/>
                    </a:lnR>
                  </a:tcPr>
                </a:tc>
                <a:tc>
                  <a:txBody>
                    <a:bodyPr/>
                    <a:lstStyle/>
                    <a:p>
                      <a:pPr algn="ctr"/>
                      <a:r>
                        <a:rPr lang="en-US" sz="2400" i="1" dirty="0">
                          <a:solidFill>
                            <a:srgbClr val="000000"/>
                          </a:solidFill>
                        </a:rPr>
                        <a:t>27</a:t>
                      </a:r>
                    </a:p>
                  </a:txBody>
                  <a:tcPr anchor="ctr">
                    <a:lnL w="76200" cap="flat" cmpd="sng" algn="ctr">
                      <a:solidFill>
                        <a:schemeClr val="accent2"/>
                      </a:solidFill>
                      <a:prstDash val="solid"/>
                      <a:round/>
                      <a:headEnd type="none" w="med" len="med"/>
                      <a:tailEnd type="none" w="med" len="med"/>
                    </a:ln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91556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50964" y="152400"/>
            <a:ext cx="8305801" cy="4770537"/>
          </a:xfrm>
          <a:prstGeom prst="rect">
            <a:avLst/>
          </a:prstGeom>
          <a:noFill/>
        </p:spPr>
        <p:txBody>
          <a:bodyPr wrap="square" rtlCol="0">
            <a:spAutoFit/>
          </a:bodyPr>
          <a:lstStyle/>
          <a:p>
            <a:pPr marL="342900" indent="-342900">
              <a:buFont typeface="Wingdings" panose="05000000000000000000" pitchFamily="2" charset="2"/>
              <a:buChar char="Ø"/>
            </a:pPr>
            <a:r>
              <a:rPr lang="en-US" sz="4000" dirty="0"/>
              <a:t>By LRTP Investment Program</a:t>
            </a:r>
          </a:p>
          <a:p>
            <a:pPr lvl="1"/>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marL="342900" indent="-342900">
              <a:buFont typeface="Wingdings" panose="05000000000000000000" pitchFamily="2" charset="2"/>
              <a:buChar char="Ø"/>
            </a:pPr>
            <a:endParaRPr lang="en-US" dirty="0"/>
          </a:p>
          <a:p>
            <a:endParaRPr lang="en-US" dirty="0"/>
          </a:p>
        </p:txBody>
      </p:sp>
      <p:graphicFrame>
        <p:nvGraphicFramePr>
          <p:cNvPr id="5" name="Chart 4"/>
          <p:cNvGraphicFramePr/>
          <p:nvPr>
            <p:extLst>
              <p:ext uri="{D42A27DB-BD31-4B8C-83A1-F6EECF244321}">
                <p14:modId xmlns:p14="http://schemas.microsoft.com/office/powerpoint/2010/main" val="1115268715"/>
              </p:ext>
            </p:extLst>
          </p:nvPr>
        </p:nvGraphicFramePr>
        <p:xfrm>
          <a:off x="304800" y="762000"/>
          <a:ext cx="8113815" cy="55625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6733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1310929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685800" y="2286000"/>
            <a:ext cx="7772400" cy="1143000"/>
          </a:xfrm>
        </p:spPr>
        <p:txBody>
          <a:bodyPr/>
          <a:lstStyle/>
          <a:p>
            <a:r>
              <a:rPr lang="en-US" dirty="0"/>
              <a:t>FFYs 2019 – 2023 </a:t>
            </a:r>
            <a:br>
              <a:rPr lang="en-US" dirty="0"/>
            </a:br>
            <a:r>
              <a:rPr lang="en-US" dirty="0"/>
              <a:t>Evaluate Criteria Updates</a:t>
            </a:r>
          </a:p>
        </p:txBody>
      </p:sp>
    </p:spTree>
    <p:extLst>
      <p:ext uri="{BB962C8B-B14F-4D97-AF65-F5344CB8AC3E}">
        <p14:creationId xmlns:p14="http://schemas.microsoft.com/office/powerpoint/2010/main" val="2096586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DF85552-7896-43BF-9CFE-D7E89ECB06AC}"/>
              </a:ext>
            </a:extLst>
          </p:cNvPr>
          <p:cNvGraphicFramePr>
            <a:graphicFrameLocks noGrp="1"/>
          </p:cNvGraphicFramePr>
          <p:nvPr>
            <p:extLst>
              <p:ext uri="{D42A27DB-BD31-4B8C-83A1-F6EECF244321}">
                <p14:modId xmlns:p14="http://schemas.microsoft.com/office/powerpoint/2010/main" val="1877286615"/>
              </p:ext>
            </p:extLst>
          </p:nvPr>
        </p:nvGraphicFramePr>
        <p:xfrm>
          <a:off x="0" y="0"/>
          <a:ext cx="9144000" cy="6858001"/>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val="1391792590"/>
                    </a:ext>
                  </a:extLst>
                </a:gridCol>
                <a:gridCol w="4572000">
                  <a:extLst>
                    <a:ext uri="{9D8B030D-6E8A-4147-A177-3AD203B41FA5}">
                      <a16:colId xmlns:a16="http://schemas.microsoft.com/office/drawing/2014/main" val="3781168360"/>
                    </a:ext>
                  </a:extLst>
                </a:gridCol>
              </a:tblGrid>
              <a:tr h="738715">
                <a:tc>
                  <a:txBody>
                    <a:bodyPr/>
                    <a:lstStyle/>
                    <a:p>
                      <a:r>
                        <a:rPr lang="en-US" sz="3200" dirty="0">
                          <a:solidFill>
                            <a:srgbClr val="000000"/>
                          </a:solidFill>
                        </a:rPr>
                        <a:t>What were the goals?</a:t>
                      </a:r>
                    </a:p>
                  </a:txBody>
                  <a:tcPr>
                    <a:lnR w="12700" cap="flat" cmpd="sng" algn="ctr">
                      <a:solidFill>
                        <a:schemeClr val="accent2"/>
                      </a:solidFill>
                      <a:prstDash val="solid"/>
                      <a:round/>
                      <a:headEnd type="none" w="med" len="med"/>
                      <a:tailEnd type="none" w="med" len="med"/>
                    </a:lnR>
                  </a:tcPr>
                </a:tc>
                <a:tc>
                  <a:txBody>
                    <a:bodyPr/>
                    <a:lstStyle/>
                    <a:p>
                      <a:r>
                        <a:rPr lang="en-US" sz="3200" dirty="0">
                          <a:solidFill>
                            <a:srgbClr val="000000"/>
                          </a:solidFill>
                        </a:rPr>
                        <a:t>What did we do?</a:t>
                      </a:r>
                    </a:p>
                  </a:txBody>
                  <a:tcPr>
                    <a:lnL w="12700" cap="flat" cmpd="sng" algn="ctr">
                      <a:solidFill>
                        <a:schemeClr val="accent2"/>
                      </a:solidFill>
                      <a:prstDash val="solid"/>
                      <a:round/>
                      <a:headEnd type="none" w="med" len="med"/>
                      <a:tailEnd type="none" w="med" len="med"/>
                    </a:lnL>
                  </a:tcPr>
                </a:tc>
                <a:extLst>
                  <a:ext uri="{0D108BD9-81ED-4DB2-BD59-A6C34878D82A}">
                    <a16:rowId xmlns:a16="http://schemas.microsoft.com/office/drawing/2014/main" val="2426067317"/>
                  </a:ext>
                </a:extLst>
              </a:tr>
              <a:tr h="1399411">
                <a:tc>
                  <a:txBody>
                    <a:bodyPr/>
                    <a:lstStyle/>
                    <a:p>
                      <a:r>
                        <a:rPr lang="en-US" sz="2800" b="1" dirty="0">
                          <a:solidFill>
                            <a:srgbClr val="000000"/>
                          </a:solidFill>
                        </a:rPr>
                        <a:t>Create repeatable methodology</a:t>
                      </a:r>
                    </a:p>
                  </a:txBody>
                  <a:tcPr>
                    <a:lnR w="12700" cap="flat" cmpd="sng" algn="ctr">
                      <a:solidFill>
                        <a:schemeClr val="accent2"/>
                      </a:solidFill>
                      <a:prstDash val="solid"/>
                      <a:round/>
                      <a:headEnd type="none" w="med" len="med"/>
                      <a:tailEnd type="none" w="med" len="med"/>
                    </a:lnR>
                  </a:tcPr>
                </a:tc>
                <a:tc>
                  <a:txBody>
                    <a:bodyPr/>
                    <a:lstStyle/>
                    <a:p>
                      <a:r>
                        <a:rPr lang="en-US" sz="2800" dirty="0">
                          <a:solidFill>
                            <a:srgbClr val="000000"/>
                          </a:solidFill>
                        </a:rPr>
                        <a:t>Worked with MPO staff and </a:t>
                      </a:r>
                      <a:r>
                        <a:rPr lang="en-US" sz="2800" dirty="0" err="1">
                          <a:solidFill>
                            <a:srgbClr val="000000"/>
                          </a:solidFill>
                        </a:rPr>
                        <a:t>MassDOT</a:t>
                      </a:r>
                      <a:r>
                        <a:rPr lang="en-US" sz="2800" dirty="0">
                          <a:solidFill>
                            <a:srgbClr val="000000"/>
                          </a:solidFill>
                        </a:rPr>
                        <a:t> to clarify how criteria should be applied</a:t>
                      </a:r>
                    </a:p>
                  </a:txBody>
                  <a:tcPr>
                    <a:lnL w="12700" cap="flat" cmpd="sng" algn="ctr">
                      <a:solidFill>
                        <a:schemeClr val="accent2"/>
                      </a:solidFill>
                      <a:prstDash val="solid"/>
                      <a:round/>
                      <a:headEnd type="none" w="med" len="med"/>
                      <a:tailEnd type="none" w="med" len="med"/>
                    </a:lnL>
                  </a:tcPr>
                </a:tc>
                <a:extLst>
                  <a:ext uri="{0D108BD9-81ED-4DB2-BD59-A6C34878D82A}">
                    <a16:rowId xmlns:a16="http://schemas.microsoft.com/office/drawing/2014/main" val="929440276"/>
                  </a:ext>
                </a:extLst>
              </a:tr>
              <a:tr h="964039">
                <a:tc>
                  <a:txBody>
                    <a:bodyPr/>
                    <a:lstStyle/>
                    <a:p>
                      <a:r>
                        <a:rPr lang="en-US" sz="2800" b="1" dirty="0">
                          <a:solidFill>
                            <a:srgbClr val="000000"/>
                          </a:solidFill>
                        </a:rPr>
                        <a:t>Define all data needs and sources</a:t>
                      </a:r>
                    </a:p>
                  </a:txBody>
                  <a:tcPr>
                    <a:lnR w="12700" cap="flat" cmpd="sng" algn="ctr">
                      <a:solidFill>
                        <a:schemeClr val="accent2"/>
                      </a:solidFill>
                      <a:prstDash val="solid"/>
                      <a:round/>
                      <a:headEnd type="none" w="med" len="med"/>
                      <a:tailEnd type="none" w="med" len="med"/>
                    </a:lnR>
                  </a:tcPr>
                </a:tc>
                <a:tc>
                  <a:txBody>
                    <a:bodyPr/>
                    <a:lstStyle/>
                    <a:p>
                      <a:r>
                        <a:rPr lang="en-US" sz="2800" dirty="0">
                          <a:solidFill>
                            <a:srgbClr val="000000"/>
                          </a:solidFill>
                        </a:rPr>
                        <a:t>Connected each criteria to data source(s)</a:t>
                      </a:r>
                    </a:p>
                  </a:txBody>
                  <a:tcPr>
                    <a:lnL w="12700" cap="flat" cmpd="sng" algn="ctr">
                      <a:solidFill>
                        <a:schemeClr val="accent2"/>
                      </a:solidFill>
                      <a:prstDash val="solid"/>
                      <a:round/>
                      <a:headEnd type="none" w="med" len="med"/>
                      <a:tailEnd type="none" w="med" len="med"/>
                    </a:lnL>
                  </a:tcPr>
                </a:tc>
                <a:extLst>
                  <a:ext uri="{0D108BD9-81ED-4DB2-BD59-A6C34878D82A}">
                    <a16:rowId xmlns:a16="http://schemas.microsoft.com/office/drawing/2014/main" val="2134076167"/>
                  </a:ext>
                </a:extLst>
              </a:tr>
              <a:tr h="964039">
                <a:tc>
                  <a:txBody>
                    <a:bodyPr/>
                    <a:lstStyle/>
                    <a:p>
                      <a:r>
                        <a:rPr lang="en-US" sz="2800" b="1" dirty="0">
                          <a:solidFill>
                            <a:srgbClr val="000000"/>
                          </a:solidFill>
                        </a:rPr>
                        <a:t>Clarify what we need from project proponents</a:t>
                      </a:r>
                    </a:p>
                  </a:txBody>
                  <a:tcPr>
                    <a:lnR w="12700" cap="flat" cmpd="sng" algn="ctr">
                      <a:solidFill>
                        <a:schemeClr val="accent2"/>
                      </a:solidFill>
                      <a:prstDash val="solid"/>
                      <a:round/>
                      <a:headEnd type="none" w="med" len="med"/>
                      <a:tailEnd type="none" w="med" len="med"/>
                    </a:lnR>
                  </a:tcPr>
                </a:tc>
                <a:tc>
                  <a:txBody>
                    <a:bodyPr/>
                    <a:lstStyle/>
                    <a:p>
                      <a:r>
                        <a:rPr lang="en-US" sz="2800" dirty="0">
                          <a:solidFill>
                            <a:srgbClr val="000000"/>
                          </a:solidFill>
                        </a:rPr>
                        <a:t>Created project proponent guide and questionnaire</a:t>
                      </a:r>
                    </a:p>
                  </a:txBody>
                  <a:tcPr>
                    <a:lnL w="12700" cap="flat" cmpd="sng" algn="ctr">
                      <a:solidFill>
                        <a:schemeClr val="accent2"/>
                      </a:solidFill>
                      <a:prstDash val="solid"/>
                      <a:round/>
                      <a:headEnd type="none" w="med" len="med"/>
                      <a:tailEnd type="none" w="med" len="med"/>
                    </a:lnL>
                  </a:tcPr>
                </a:tc>
                <a:extLst>
                  <a:ext uri="{0D108BD9-81ED-4DB2-BD59-A6C34878D82A}">
                    <a16:rowId xmlns:a16="http://schemas.microsoft.com/office/drawing/2014/main" val="1886154428"/>
                  </a:ext>
                </a:extLst>
              </a:tr>
              <a:tr h="96403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800" b="1" dirty="0">
                          <a:solidFill>
                            <a:srgbClr val="000000"/>
                          </a:solidFill>
                        </a:rPr>
                        <a:t>Simplify and organize our internal project database</a:t>
                      </a:r>
                    </a:p>
                  </a:txBody>
                  <a:tcPr>
                    <a:lnR w="12700" cap="flat" cmpd="sng" algn="ctr">
                      <a:solidFill>
                        <a:schemeClr val="accent2"/>
                      </a:solidFill>
                      <a:prstDash val="solid"/>
                      <a:round/>
                      <a:headEnd type="none" w="med" len="med"/>
                      <a:tailEnd type="none" w="med" len="med"/>
                    </a:ln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dirty="0">
                          <a:solidFill>
                            <a:srgbClr val="000000"/>
                          </a:solidFill>
                        </a:rPr>
                        <a:t>Developing reorganized internal TIP database</a:t>
                      </a:r>
                    </a:p>
                  </a:txBody>
                  <a:tcPr>
                    <a:lnL w="12700" cap="flat" cmpd="sng" algn="ctr">
                      <a:solidFill>
                        <a:schemeClr val="accent2"/>
                      </a:solidFill>
                      <a:prstDash val="solid"/>
                      <a:round/>
                      <a:headEnd type="none" w="med" len="med"/>
                      <a:tailEnd type="none" w="med" len="med"/>
                    </a:lnL>
                  </a:tcPr>
                </a:tc>
                <a:extLst>
                  <a:ext uri="{0D108BD9-81ED-4DB2-BD59-A6C34878D82A}">
                    <a16:rowId xmlns:a16="http://schemas.microsoft.com/office/drawing/2014/main" val="3489554023"/>
                  </a:ext>
                </a:extLst>
              </a:tr>
              <a:tr h="1827758">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800" b="1" dirty="0">
                          <a:solidFill>
                            <a:srgbClr val="000000"/>
                          </a:solidFill>
                        </a:rPr>
                        <a:t>Clearly communicate project scoring through online TIP database</a:t>
                      </a:r>
                    </a:p>
                  </a:txBody>
                  <a:tcPr>
                    <a:lnR w="12700" cap="flat" cmpd="sng" algn="ctr">
                      <a:solidFill>
                        <a:schemeClr val="accent2"/>
                      </a:solidFill>
                      <a:prstDash val="solid"/>
                      <a:round/>
                      <a:headEnd type="none" w="med" len="med"/>
                      <a:tailEnd type="none" w="med" len="med"/>
                    </a:ln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dirty="0">
                          <a:solidFill>
                            <a:srgbClr val="000000"/>
                          </a:solidFill>
                        </a:rPr>
                        <a:t>Developing reorganized online TIP database </a:t>
                      </a:r>
                    </a:p>
                    <a:p>
                      <a:endParaRPr lang="en-US" sz="2800" dirty="0">
                        <a:solidFill>
                          <a:srgbClr val="000000"/>
                        </a:solidFill>
                      </a:endParaRPr>
                    </a:p>
                  </a:txBody>
                  <a:tcPr>
                    <a:lnL w="12700" cap="flat" cmpd="sng" algn="ctr">
                      <a:solidFill>
                        <a:schemeClr val="accent2"/>
                      </a:solidFill>
                      <a:prstDash val="solid"/>
                      <a:round/>
                      <a:headEnd type="none" w="med" len="med"/>
                      <a:tailEnd type="none" w="med" len="med"/>
                    </a:lnL>
                  </a:tcPr>
                </a:tc>
                <a:extLst>
                  <a:ext uri="{0D108BD9-81ED-4DB2-BD59-A6C34878D82A}">
                    <a16:rowId xmlns:a16="http://schemas.microsoft.com/office/drawing/2014/main" val="1493732785"/>
                  </a:ext>
                </a:extLst>
              </a:tr>
            </a:tbl>
          </a:graphicData>
        </a:graphic>
      </p:graphicFrame>
    </p:spTree>
    <p:extLst>
      <p:ext uri="{BB962C8B-B14F-4D97-AF65-F5344CB8AC3E}">
        <p14:creationId xmlns:p14="http://schemas.microsoft.com/office/powerpoint/2010/main" val="2196132434"/>
      </p:ext>
    </p:extLst>
  </p:cSld>
  <p:clrMapOvr>
    <a:masterClrMapping/>
  </p:clrMapOvr>
</p:sld>
</file>

<file path=ppt/theme/theme1.xml><?xml version="1.0" encoding="utf-8"?>
<a:theme xmlns:a="http://schemas.openxmlformats.org/drawingml/2006/main" name="mpoPPblue1">
  <a:themeElements>
    <a:clrScheme name="">
      <a:dk1>
        <a:srgbClr val="97E6FF"/>
      </a:dk1>
      <a:lt1>
        <a:srgbClr val="FEFFFC"/>
      </a:lt1>
      <a:dk2>
        <a:srgbClr val="FFFFFF"/>
      </a:dk2>
      <a:lt2>
        <a:srgbClr val="808080"/>
      </a:lt2>
      <a:accent1>
        <a:srgbClr val="BBE0E3"/>
      </a:accent1>
      <a:accent2>
        <a:srgbClr val="333399"/>
      </a:accent2>
      <a:accent3>
        <a:srgbClr val="FEFFFD"/>
      </a:accent3>
      <a:accent4>
        <a:srgbClr val="80C4DA"/>
      </a:accent4>
      <a:accent5>
        <a:srgbClr val="DAEDEF"/>
      </a:accent5>
      <a:accent6>
        <a:srgbClr val="2D2D8A"/>
      </a:accent6>
      <a:hlink>
        <a:srgbClr val="94149D"/>
      </a:hlink>
      <a:folHlink>
        <a:srgbClr val="99CC00"/>
      </a:folHlink>
    </a:clrScheme>
    <a:fontScheme name="SlideCTPS1">
      <a:majorFont>
        <a:latin typeface="Arial Narrow"/>
        <a:ea typeface="ＭＳ Ｐゴシック"/>
        <a:cs typeface=""/>
      </a:majorFont>
      <a:minorFont>
        <a:latin typeface="Arial Narrow"/>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Narrow Bold"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Narrow Bold" charset="0"/>
            <a:ea typeface="ＭＳ Ｐゴシック" charset="0"/>
          </a:defRPr>
        </a:defPPr>
      </a:lstStyle>
    </a:lnDef>
  </a:objectDefaults>
  <a:extraClrSchemeLst>
    <a:extraClrScheme>
      <a:clrScheme name="SlideCTPS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CTPS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CTPS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CTPS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CTPS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CTPS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CTPS1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CTPS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CTPS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CTPS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CTPS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CTPS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mpoPPblue1.potx</Template>
  <TotalTime>1616</TotalTime>
  <Words>3005</Words>
  <Application>Microsoft Office PowerPoint</Application>
  <PresentationFormat>On-screen Show (4:3)</PresentationFormat>
  <Paragraphs>452</Paragraphs>
  <Slides>17</Slides>
  <Notes>17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ＭＳ Ｐゴシック</vt:lpstr>
      <vt:lpstr>Arial Narrow</vt:lpstr>
      <vt:lpstr>Arial Narrow Bold</vt:lpstr>
      <vt:lpstr>Calibri</vt:lpstr>
      <vt:lpstr>Mangal</vt:lpstr>
      <vt:lpstr>Times</vt:lpstr>
      <vt:lpstr>Times New Roman</vt:lpstr>
      <vt:lpstr>Wingdings</vt:lpstr>
      <vt:lpstr>mpoPPblue1</vt:lpstr>
      <vt:lpstr>TIP Universe and Proposed Evaluation Updates</vt:lpstr>
      <vt:lpstr>Agenda</vt:lpstr>
      <vt:lpstr>PowerPoint Presentation</vt:lpstr>
      <vt:lpstr>FFYs 2019 – 2023 TIP Universe</vt:lpstr>
      <vt:lpstr>PowerPoint Presentation</vt:lpstr>
      <vt:lpstr>PowerPoint Presentation</vt:lpstr>
      <vt:lpstr>Questions?</vt:lpstr>
      <vt:lpstr>FFYs 2019 – 2023  Evaluate Criteria Updates</vt:lpstr>
      <vt:lpstr>PowerPoint Presentation</vt:lpstr>
      <vt:lpstr>What are the proposed changes?</vt:lpstr>
      <vt:lpstr>What are the results?</vt:lpstr>
      <vt:lpstr>Questions?</vt:lpstr>
      <vt:lpstr>Appendix</vt:lpstr>
      <vt:lpstr>PowerPoint Presentation</vt:lpstr>
      <vt:lpstr>PowerPoint Presentation</vt:lpstr>
      <vt:lpstr>PowerPoint Presentation</vt:lpstr>
      <vt:lpstr>PowerPoint Presentation</vt:lpstr>
    </vt:vector>
  </TitlesOfParts>
  <Company>ᗫ䀀]讘</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 Gillis</dc:creator>
  <cp:lastModifiedBy>Ali Kleyman</cp:lastModifiedBy>
  <cp:revision>153</cp:revision>
  <cp:lastPrinted>2017-12-07T00:15:14Z</cp:lastPrinted>
  <dcterms:created xsi:type="dcterms:W3CDTF">2009-09-28T16:35:37Z</dcterms:created>
  <dcterms:modified xsi:type="dcterms:W3CDTF">2017-12-07T13:09:16Z</dcterms:modified>
</cp:coreProperties>
</file>